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39"/>
  </p:notesMasterIdLst>
  <p:sldIdLst>
    <p:sldId id="260" r:id="rId2"/>
    <p:sldId id="302" r:id="rId3"/>
    <p:sldId id="283" r:id="rId4"/>
    <p:sldId id="300" r:id="rId5"/>
    <p:sldId id="307" r:id="rId6"/>
    <p:sldId id="304" r:id="rId7"/>
    <p:sldId id="308" r:id="rId8"/>
    <p:sldId id="309" r:id="rId9"/>
    <p:sldId id="305" r:id="rId10"/>
    <p:sldId id="310" r:id="rId11"/>
    <p:sldId id="271" r:id="rId12"/>
    <p:sldId id="301" r:id="rId13"/>
    <p:sldId id="306" r:id="rId14"/>
    <p:sldId id="322" r:id="rId15"/>
    <p:sldId id="314" r:id="rId16"/>
    <p:sldId id="272" r:id="rId17"/>
    <p:sldId id="262" r:id="rId18"/>
    <p:sldId id="312" r:id="rId19"/>
    <p:sldId id="329" r:id="rId20"/>
    <p:sldId id="320" r:id="rId21"/>
    <p:sldId id="294" r:id="rId22"/>
    <p:sldId id="321" r:id="rId23"/>
    <p:sldId id="330" r:id="rId24"/>
    <p:sldId id="325" r:id="rId25"/>
    <p:sldId id="324" r:id="rId26"/>
    <p:sldId id="327" r:id="rId27"/>
    <p:sldId id="313" r:id="rId28"/>
    <p:sldId id="326" r:id="rId29"/>
    <p:sldId id="282" r:id="rId30"/>
    <p:sldId id="328" r:id="rId31"/>
    <p:sldId id="270" r:id="rId32"/>
    <p:sldId id="331" r:id="rId33"/>
    <p:sldId id="332" r:id="rId34"/>
    <p:sldId id="333" r:id="rId35"/>
    <p:sldId id="336" r:id="rId36"/>
    <p:sldId id="335" r:id="rId37"/>
    <p:sldId id="334" r:id="rId38"/>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40234" autoAdjust="0"/>
  </p:normalViewPr>
  <p:slideViewPr>
    <p:cSldViewPr>
      <p:cViewPr varScale="1">
        <p:scale>
          <a:sx n="40" d="100"/>
          <a:sy n="40" d="100"/>
        </p:scale>
        <p:origin x="-3384" y="-96"/>
      </p:cViewPr>
      <p:guideLst>
        <p:guide orient="horz" pos="2160"/>
        <p:guide pos="2880"/>
      </p:guideLst>
    </p:cSldViewPr>
  </p:slideViewPr>
  <p:notesTextViewPr>
    <p:cViewPr>
      <p:scale>
        <a:sx n="1" d="1"/>
        <a:sy n="1" d="1"/>
      </p:scale>
      <p:origin x="0" y="1578"/>
    </p:cViewPr>
  </p:notesTextViewPr>
  <p:sorterViewPr>
    <p:cViewPr>
      <p:scale>
        <a:sx n="100" d="100"/>
        <a:sy n="100" d="100"/>
      </p:scale>
      <p:origin x="0" y="-5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269401-03E1-4FE5-8751-6BB90A78E6A7}" type="datetimeFigureOut">
              <a:rPr lang="en-US" smtClean="0"/>
              <a:t>11/26/2016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4453D7-A430-4E5D-890F-BF994F7EA96F}" type="slidenum">
              <a:rPr lang="en-US" smtClean="0"/>
              <a:t>‹#›</a:t>
            </a:fld>
            <a:endParaRPr lang="en-US" dirty="0"/>
          </a:p>
        </p:txBody>
      </p:sp>
    </p:spTree>
    <p:extLst>
      <p:ext uri="{BB962C8B-B14F-4D97-AF65-F5344CB8AC3E}">
        <p14:creationId xmlns:p14="http://schemas.microsoft.com/office/powerpoint/2010/main" val="296952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fivethirtyeight.com/features/trump-is-just-a-normal-polling-error-behind-clinton/" TargetMode="External"/><Relationship Id="rId7" Type="http://schemas.openxmlformats.org/officeDocument/2006/relationships/hyperlink" Target="http://fivethirtyeight.com/features/the-state-of-the-polls-2016/"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yougov.co.uk/news/2015/12/07/analysis-what-went-wrong-our-ge15-polling-and-what/" TargetMode="External"/><Relationship Id="rId5" Type="http://schemas.openxmlformats.org/officeDocument/2006/relationships/hyperlink" Target="https://elections.huffingtonpost.com/pollster/uk-european-union-referendum" TargetMode="External"/><Relationship Id="rId4" Type="http://schemas.openxmlformats.org/officeDocument/2006/relationships/hyperlink" Target="http://fivethirtyeight.com/features/the-polls-were-skewed-toward-democrat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a:t>
            </a:fld>
            <a:endParaRPr lang="en-US" dirty="0"/>
          </a:p>
        </p:txBody>
      </p:sp>
    </p:spTree>
    <p:extLst>
      <p:ext uri="{BB962C8B-B14F-4D97-AF65-F5344CB8AC3E}">
        <p14:creationId xmlns:p14="http://schemas.microsoft.com/office/powerpoint/2010/main" val="100872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http://www.270towin.com/</a:t>
            </a:r>
          </a:p>
          <a:p>
            <a:r>
              <a:rPr lang="en-US" dirty="0" smtClean="0"/>
              <a:t>Date:  Oct</a:t>
            </a:r>
            <a:r>
              <a:rPr lang="en-US" baseline="0" dirty="0" smtClean="0"/>
              <a:t> 22</a:t>
            </a:r>
            <a:r>
              <a:rPr lang="en-US" dirty="0" smtClean="0"/>
              <a:t> 2016</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18</a:t>
            </a:fld>
            <a:endParaRPr lang="en-US" dirty="0"/>
          </a:p>
        </p:txBody>
      </p:sp>
    </p:spTree>
    <p:extLst>
      <p:ext uri="{BB962C8B-B14F-4D97-AF65-F5344CB8AC3E}">
        <p14:creationId xmlns:p14="http://schemas.microsoft.com/office/powerpoint/2010/main" val="1534374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Nate</a:t>
            </a:r>
            <a:r>
              <a:rPr lang="en-US" baseline="0" dirty="0" smtClean="0"/>
              <a:t> Silver’s fivethirtyeight.com</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19</a:t>
            </a:fld>
            <a:endParaRPr lang="en-US" dirty="0"/>
          </a:p>
        </p:txBody>
      </p:sp>
    </p:spTree>
    <p:extLst>
      <p:ext uri="{BB962C8B-B14F-4D97-AF65-F5344CB8AC3E}">
        <p14:creationId xmlns:p14="http://schemas.microsoft.com/office/powerpoint/2010/main" val="118358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http://www.270towin.com/</a:t>
            </a:r>
          </a:p>
          <a:p>
            <a:r>
              <a:rPr lang="en-US" dirty="0" smtClean="0"/>
              <a:t>Date:  Nov 7 2016</a:t>
            </a:r>
          </a:p>
          <a:p>
            <a:endParaRPr lang="en-US" dirty="0" smtClean="0"/>
          </a:p>
          <a:p>
            <a:r>
              <a:rPr lang="en-US" dirty="0" smtClean="0"/>
              <a:t>Something changed in the last two</a:t>
            </a:r>
            <a:r>
              <a:rPr lang="en-US" baseline="0" dirty="0" smtClean="0"/>
              <a:t> week of the campaign.  The FBI director, James </a:t>
            </a:r>
            <a:r>
              <a:rPr lang="en-US" baseline="0" dirty="0" err="1" smtClean="0"/>
              <a:t>Comey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20</a:t>
            </a:fld>
            <a:endParaRPr lang="en-US" dirty="0"/>
          </a:p>
        </p:txBody>
      </p:sp>
    </p:spTree>
    <p:extLst>
      <p:ext uri="{BB962C8B-B14F-4D97-AF65-F5344CB8AC3E}">
        <p14:creationId xmlns:p14="http://schemas.microsoft.com/office/powerpoint/2010/main" val="153437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http://realclearpolitics.com/ -- 9/6/2016, 10/22/2016</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Between 9/6/2016 and 10/22/2016, the</a:t>
            </a:r>
            <a:r>
              <a:rPr lang="en-US" baseline="0" dirty="0" smtClean="0"/>
              <a:t> two candidates debated 3 times.  More revelations about Hillary Clinton’s private-server emails emerged; hacks of Hillary Clinton’s campaign emails were released by </a:t>
            </a:r>
            <a:r>
              <a:rPr lang="en-US" baseline="0" dirty="0" err="1" smtClean="0"/>
              <a:t>Wikileaks</a:t>
            </a:r>
            <a:r>
              <a:rPr lang="en-US" baseline="0" dirty="0" smtClean="0"/>
              <a:t>; Project Veritas revealed that the Clinton campaign was (indirectly) behind the violence instigated at Trump rallies during the primaries, particularly the one in Chicago that got so much media attention.  On the other side, Trump’s constant rants were reported in the media and revelations of his sexual indiscretions were also revealed, after Access Hollywood released a 2005 audio tape of Trump bragging about making sexual advances and getting away with it because of his fame, followed by 9 women coming forward claiming that Donald Trump made unwanted advances.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Debate</a:t>
            </a:r>
            <a:r>
              <a:rPr lang="en-US" baseline="0" dirty="0" smtClean="0"/>
              <a:t> #1 – Sept. 26</a:t>
            </a:r>
            <a:r>
              <a:rPr lang="en-US" baseline="30000" dirty="0" smtClean="0"/>
              <a:t>th</a:t>
            </a:r>
            <a:r>
              <a:rPr lang="en-US" baseline="0" dirty="0" smtClean="0"/>
              <a:t> 2016</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Debate #2 – Oct 9</a:t>
            </a:r>
            <a:r>
              <a:rPr lang="en-US" baseline="30000" dirty="0" smtClean="0"/>
              <a:t>th</a:t>
            </a:r>
            <a:r>
              <a:rPr lang="en-US" baseline="0" dirty="0" smtClean="0"/>
              <a:t> 2016</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Debate #3 – Oct 19</a:t>
            </a:r>
            <a:r>
              <a:rPr lang="en-US" baseline="30000" dirty="0" smtClean="0"/>
              <a:t>th</a:t>
            </a:r>
            <a:r>
              <a:rPr lang="en-US" baseline="0" dirty="0" smtClean="0"/>
              <a:t> 2016</a:t>
            </a:r>
            <a:endParaRPr lang="en-US" dirty="0" smtClean="0"/>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21</a:t>
            </a:fld>
            <a:endParaRPr lang="en-US" dirty="0"/>
          </a:p>
        </p:txBody>
      </p:sp>
    </p:spTree>
    <p:extLst>
      <p:ext uri="{BB962C8B-B14F-4D97-AF65-F5344CB8AC3E}">
        <p14:creationId xmlns:p14="http://schemas.microsoft.com/office/powerpoint/2010/main" val="2541617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http://realclearpolitics.com/ -- 10/22/2016, 11/7/2016</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Oct.</a:t>
            </a:r>
            <a:r>
              <a:rPr lang="en-US" baseline="0" dirty="0" smtClean="0"/>
              <a:t> 22</a:t>
            </a:r>
            <a:r>
              <a:rPr lang="en-US" baseline="30000" dirty="0" smtClean="0"/>
              <a:t>nd</a:t>
            </a:r>
            <a:r>
              <a:rPr lang="en-US" baseline="0" dirty="0" smtClean="0"/>
              <a:t> was 3 days after the 3</a:t>
            </a:r>
            <a:r>
              <a:rPr lang="en-US" baseline="30000" dirty="0" smtClean="0"/>
              <a:t>rd</a:t>
            </a:r>
            <a:r>
              <a:rPr lang="en-US" baseline="0" dirty="0" smtClean="0"/>
              <a:t> debate, and much of the commentary focused on Trump’s inability to turn the race around, with no big events, like a Reagan v. Carter like debate in the last week of the campaign.  But FBI director Jim </a:t>
            </a:r>
            <a:r>
              <a:rPr lang="en-US" baseline="0" dirty="0" err="1" smtClean="0"/>
              <a:t>Comey</a:t>
            </a:r>
            <a:r>
              <a:rPr lang="en-US" baseline="0" dirty="0" smtClean="0"/>
              <a:t> dropped a bombshell with 11 days to go in the campaign, reopening the investigation of Hillary Clinton’s emails when she was Secretary of State.  The polls started to change almost immediately; Hillary dropped from a steady 5.4% to 5.8% lead in the 4-way RCP average to a 1.7% lead, before starting to settle at about a lead of 2.1% to 2.2%.  Then, </a:t>
            </a:r>
            <a:r>
              <a:rPr lang="en-US" baseline="0" dirty="0" err="1" smtClean="0"/>
              <a:t>Comey</a:t>
            </a:r>
            <a:r>
              <a:rPr lang="en-US" baseline="0" dirty="0" smtClean="0"/>
              <a:t> acquitted Clinton for second time, two days prior to the election. Hillary’s immediately increased to 3.2% in the 4-way RCP average, but she had lost a lot of ground in many of the battleground state polls.   </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22</a:t>
            </a:fld>
            <a:endParaRPr lang="en-US" dirty="0"/>
          </a:p>
        </p:txBody>
      </p:sp>
    </p:spTree>
    <p:extLst>
      <p:ext uri="{BB962C8B-B14F-4D97-AF65-F5344CB8AC3E}">
        <p14:creationId xmlns:p14="http://schemas.microsoft.com/office/powerpoint/2010/main" val="254161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http://www.realclearpolitics.com/epolls/2016/president/us/general_election_trump_vs_clinton_vs_johnson_vs_stein-5952.html</a:t>
            </a:r>
          </a:p>
          <a:p>
            <a:endParaRPr lang="en-US" dirty="0" smtClean="0"/>
          </a:p>
          <a:p>
            <a:r>
              <a:rPr lang="en-US" dirty="0" smtClean="0"/>
              <a:t>CNN.com:</a:t>
            </a:r>
            <a:r>
              <a:rPr lang="en-US" baseline="0" dirty="0" smtClean="0"/>
              <a:t>  The next day after the election (10:00am, 11/9/2016), CNN had posted this tally of the nationwide vote:  Trump – 47.5% (59,215,097 votes)   Clinton – 47.7% (59,390,851 votes).</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24</a:t>
            </a:fld>
            <a:endParaRPr lang="en-US" dirty="0"/>
          </a:p>
        </p:txBody>
      </p:sp>
    </p:spTree>
    <p:extLst>
      <p:ext uri="{BB962C8B-B14F-4D97-AF65-F5344CB8AC3E}">
        <p14:creationId xmlns:p14="http://schemas.microsoft.com/office/powerpoint/2010/main" val="1936832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http://realclearpolitics.com/ -- 11/8/2016 (12:00am)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a:t>
            </a:r>
            <a:r>
              <a:rPr lang="en-US" baseline="0" dirty="0" smtClean="0"/>
              <a:t>  http://www.cnn.com/election/results/president -- 11/9/2016 (3:00pm)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two more battleground states in 2016:</a:t>
            </a:r>
            <a:br>
              <a:rPr lang="en-US" baseline="0" dirty="0" smtClean="0"/>
            </a:b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Iowa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Trump – 51.8%   Clinton – 42.2%   Johnson – 3.7%   Stein – 0.7%</a:t>
            </a:r>
            <a:br>
              <a:rPr lang="en-US" sz="1200" dirty="0" smtClean="0"/>
            </a:b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Virginia</a:t>
            </a:r>
            <a:r>
              <a:rPr lang="en-US" baseline="0" dirty="0" smtClean="0"/>
              <a:t/>
            </a:r>
            <a:br>
              <a:rPr lang="en-US" baseline="0" dirty="0" smtClean="0"/>
            </a:br>
            <a:r>
              <a:rPr lang="en-US" sz="1200" dirty="0" smtClean="0"/>
              <a:t>Trump – 45.0%   Clinton – 49.9%   Johnson – 3.0%   Stein – 0.7%</a:t>
            </a:r>
            <a:br>
              <a:rPr lang="en-US" sz="1200" dirty="0" smtClean="0"/>
            </a:b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B4453D7-A430-4E5D-890F-BF994F7EA96F}" type="slidenum">
              <a:rPr lang="en-US" smtClean="0"/>
              <a:t>25</a:t>
            </a:fld>
            <a:endParaRPr lang="en-US" dirty="0"/>
          </a:p>
        </p:txBody>
      </p:sp>
    </p:spTree>
    <p:extLst>
      <p:ext uri="{BB962C8B-B14F-4D97-AF65-F5344CB8AC3E}">
        <p14:creationId xmlns:p14="http://schemas.microsoft.com/office/powerpoint/2010/main" val="1829878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http://fivethirtyeight.com/features/the-polls-missed-trump-we-asked-pollsters-why/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 average state won by Trump, the polls missed by an average of 7.4 percentage points (in either direction); in Clinton states, they missed by an average of 3.7 points. It’s typical for polls to miss in states that aren’t close, though. The most important concentration of polling errors was regional: Polls understated Trump’s margin by 4 points or more in a group of Midwestern states that he was expected to mostly lose but mostly won: Iowa, Ohio, Pennsylvania, Michigan, Wisconsin and Minnesota.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 in the “</a:t>
            </a:r>
            <a:r>
              <a:rPr lang="en-US" dirty="0" err="1" smtClean="0"/>
              <a:t>overperformance</a:t>
            </a:r>
            <a:r>
              <a:rPr lang="en-US" dirty="0" smtClean="0"/>
              <a:t>” column indicate how</a:t>
            </a:r>
            <a:r>
              <a:rPr lang="en-US" baseline="0" dirty="0" smtClean="0"/>
              <a:t> much better Trump performed, as a %, relative to the final fivethirtyeight.com poll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are t</a:t>
            </a:r>
            <a:r>
              <a:rPr lang="en-US" dirty="0" smtClean="0"/>
              <a:t>he “rust belt” states</a:t>
            </a:r>
            <a:r>
              <a:rPr lang="en-US" baseline="0" dirty="0" smtClean="0"/>
              <a:t> referred to on the slide:  </a:t>
            </a:r>
            <a:r>
              <a:rPr lang="en-US" dirty="0" smtClean="0"/>
              <a:t>Iowa, Ohio, Pennsylvania, Michigan, Wisconsin and Minnesota</a:t>
            </a:r>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26</a:t>
            </a:fld>
            <a:endParaRPr lang="en-US" dirty="0"/>
          </a:p>
        </p:txBody>
      </p:sp>
    </p:spTree>
    <p:extLst>
      <p:ext uri="{BB962C8B-B14F-4D97-AF65-F5344CB8AC3E}">
        <p14:creationId xmlns:p14="http://schemas.microsoft.com/office/powerpoint/2010/main" val="1670389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fivethirtyeight.com – published Oct</a:t>
            </a:r>
            <a:r>
              <a:rPr lang="en-US" baseline="0" dirty="0" smtClean="0"/>
              <a:t> 25 2016 -- http://fivethirtyeight.com/features/election-update-where-are-the-undecided-voters/</a:t>
            </a:r>
            <a:br>
              <a:rPr lang="en-US" baseline="0" dirty="0" smtClean="0"/>
            </a:br>
            <a:r>
              <a:rPr lang="en-US" baseline="0" dirty="0" smtClean="0"/>
              <a:t>What’s amazing about the undecideds and third party supporters is that Evan </a:t>
            </a:r>
            <a:r>
              <a:rPr lang="en-US" baseline="0" dirty="0" err="1" smtClean="0"/>
              <a:t>McMullin</a:t>
            </a:r>
            <a:r>
              <a:rPr lang="en-US" baseline="0" dirty="0" smtClean="0"/>
              <a:t>, a conservative Mormon from Utah, could possibly win Utah, actually winning 6 electoral votes.  Nate Silver claims that 3</a:t>
            </a:r>
            <a:r>
              <a:rPr lang="en-US" baseline="30000" dirty="0" smtClean="0"/>
              <a:t>rd</a:t>
            </a:r>
            <a:r>
              <a:rPr lang="en-US" baseline="0" dirty="0" smtClean="0"/>
              <a:t> party supporters typically have weak ties and are easily persuaded to vote for one of the major party candidates, which is why 538.com (Nate Silver) includes 3</a:t>
            </a:r>
            <a:r>
              <a:rPr lang="en-US" baseline="30000" dirty="0" smtClean="0"/>
              <a:t>rd</a:t>
            </a:r>
            <a:r>
              <a:rPr lang="en-US" baseline="0" dirty="0" smtClean="0"/>
              <a:t> party supporters in “undecideds.”</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a:t>
            </a:r>
            <a:r>
              <a:rPr lang="en-US" baseline="0" dirty="0" smtClean="0"/>
              <a:t>  fivethirtyeight.com -- “Final Election Update:  There’s a Wide Range of Outcomes, and Most of them Come up Clinton” http://fivethirtyeight.com/features/final-election-update-theres-a-wide-range-of-outcomes-and-most-of-them-come-up-clinton/ -- the historical chart comparing past election cycles to 2016</a:t>
            </a:r>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27</a:t>
            </a:fld>
            <a:endParaRPr lang="en-US" dirty="0"/>
          </a:p>
        </p:txBody>
      </p:sp>
    </p:spTree>
    <p:extLst>
      <p:ext uri="{BB962C8B-B14F-4D97-AF65-F5344CB8AC3E}">
        <p14:creationId xmlns:p14="http://schemas.microsoft.com/office/powerpoint/2010/main" val="1617321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fivethirtyeight.com -- “Final Election Update:  There’s a Wide Range of Outcomes, and Most of them Come up Clinton” http://fivethirtyeight.com/features/final-election-update-theres-a-wide-range-of-outcomes-and-most-of-them-come-up-clinton/ </a:t>
            </a:r>
          </a:p>
          <a:p>
            <a:endParaRPr lang="en-US" baseline="0" dirty="0" smtClean="0"/>
          </a:p>
          <a:p>
            <a:r>
              <a:rPr lang="en-US" baseline="0" dirty="0" smtClean="0"/>
              <a:t>Here’s an excerpt:</a:t>
            </a:r>
          </a:p>
          <a:p>
            <a:endParaRPr lang="en-US" baseline="0" dirty="0" smtClean="0"/>
          </a:p>
          <a:p>
            <a:r>
              <a:rPr lang="en-US" b="1" dirty="0" smtClean="0"/>
              <a:t>Polls are good — but not perfect</a:t>
            </a:r>
            <a:br>
              <a:rPr lang="en-US" b="1" dirty="0" smtClean="0"/>
            </a:br>
            <a:endParaRPr lang="en-US" b="1" dirty="0" smtClean="0"/>
          </a:p>
          <a:p>
            <a:r>
              <a:rPr lang="en-US" dirty="0" smtClean="0"/>
              <a:t>The track record of polling in American presidential elections is pretty good but a long way from perfect, and errors in the range of 3 percentage points have been </a:t>
            </a:r>
            <a:r>
              <a:rPr lang="en-US" dirty="0" smtClean="0">
                <a:hlinkClick r:id="rId3"/>
              </a:rPr>
              <a:t>somewhat common</a:t>
            </a:r>
            <a:r>
              <a:rPr lang="en-US" dirty="0" smtClean="0"/>
              <a:t> in the historical record. Of note, for instance, is that Obama beat his national polling average by nearly 3 points in 2012, although state polls did a better job of pegging his position. In 2000, Al Gore was behind by about 3 points in the final national polling average but won the popular vote. In 1996, Bill Clinton was ahead in national polls by about 12 points, but won by 8.5.</a:t>
            </a:r>
          </a:p>
          <a:p>
            <a:endParaRPr lang="en-US" dirty="0" smtClean="0"/>
          </a:p>
          <a:p>
            <a:r>
              <a:rPr lang="en-US" dirty="0" smtClean="0"/>
              <a:t>In three of the last five presidential elections, in other words, there was a polling error the size of which would approximately wipe out Clinton’s popular vote lead — or alternatively, if the error were in her favor, turn a solid victory into a near-landslide margin of 6 to 8 percentage points. There’s also some chance of a larger error still. In 1980, Ronald Reagan led in final national polls by slightly less than Clinton does now, but wound up winning the popular vote by almost 10 percentage points.</a:t>
            </a:r>
          </a:p>
          <a:p>
            <a:endParaRPr lang="en-US" dirty="0" smtClean="0"/>
          </a:p>
          <a:p>
            <a:r>
              <a:rPr lang="en-US" dirty="0" smtClean="0"/>
              <a:t>Three- or 4-point polling errors should also be familiar from other contexts. Republicans </a:t>
            </a:r>
            <a:r>
              <a:rPr lang="en-US" dirty="0" smtClean="0">
                <a:hlinkClick r:id="rId4"/>
              </a:rPr>
              <a:t>beat their polls by 3 or 4 percentage points</a:t>
            </a:r>
            <a:r>
              <a:rPr lang="en-US" dirty="0" smtClean="0"/>
              <a:t>, on average, in competitive Senate and gubernatorial races in the 2014 midterms. Brexit was </a:t>
            </a:r>
            <a:r>
              <a:rPr lang="en-US" dirty="0" smtClean="0">
                <a:hlinkClick r:id="rId5"/>
              </a:rPr>
              <a:t>about a 4-point polling error</a:t>
            </a:r>
            <a:r>
              <a:rPr lang="en-US" dirty="0" smtClean="0"/>
              <a:t>, and the error in the 2015 U.K. general election was larger — Conservatives’ margin over </a:t>
            </a:r>
            <a:r>
              <a:rPr lang="en-US" dirty="0" err="1" smtClean="0"/>
              <a:t>Labour</a:t>
            </a:r>
            <a:r>
              <a:rPr lang="en-US" dirty="0" smtClean="0"/>
              <a:t> was understated by </a:t>
            </a:r>
            <a:r>
              <a:rPr lang="en-US" dirty="0" smtClean="0">
                <a:hlinkClick r:id="rId6"/>
              </a:rPr>
              <a:t>about 6 percentage points</a:t>
            </a:r>
            <a:r>
              <a:rPr lang="en-US" dirty="0" smtClean="0"/>
              <a:t>. We often get annoyed when people express shock after outcomes like these occur — polling is a </a:t>
            </a:r>
            <a:r>
              <a:rPr lang="en-US" dirty="0" smtClean="0">
                <a:hlinkClick r:id="rId7"/>
              </a:rPr>
              <a:t>tricky business</a:t>
            </a:r>
            <a:r>
              <a:rPr lang="en-US" dirty="0" smtClean="0"/>
              <a:t> — only to expect polls to be infallible the next time around.</a:t>
            </a:r>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28</a:t>
            </a:fld>
            <a:endParaRPr lang="en-US" dirty="0"/>
          </a:p>
        </p:txBody>
      </p:sp>
    </p:spTree>
    <p:extLst>
      <p:ext uri="{BB962C8B-B14F-4D97-AF65-F5344CB8AC3E}">
        <p14:creationId xmlns:p14="http://schemas.microsoft.com/office/powerpoint/2010/main" val="28748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 States</a:t>
            </a:r>
            <a:r>
              <a:rPr lang="en-US" baseline="0" dirty="0" smtClean="0"/>
              <a:t> that the Republican nominee wins</a:t>
            </a:r>
          </a:p>
          <a:p>
            <a:r>
              <a:rPr lang="en-US" baseline="0" dirty="0" smtClean="0"/>
              <a:t>Blue – States that the Democratic nominee wins</a:t>
            </a:r>
          </a:p>
          <a:p>
            <a:endParaRPr lang="en-US" baseline="0" dirty="0" smtClean="0"/>
          </a:p>
          <a:p>
            <a:r>
              <a:rPr lang="en-US" baseline="0" dirty="0" smtClean="0"/>
              <a:t>Had Hillary Clinton been able to hold Pennsylvania (and win Michigan and NH), then a tie would have occurred in 2016.  Surprisingly, Trump won Wisconsin, but Hillary won Nevada on Election Night (2016), and if she could have won NH, then that would have been an even trade, Wisconsin being 10 electoral votes, and Nevada + NH also being 10 electoral votes.  At the time of this writing (3 days after the election), Michigan and NH are still too close to call.</a:t>
            </a:r>
          </a:p>
          <a:p>
            <a:endParaRPr lang="en-US" baseline="0" dirty="0" smtClean="0"/>
          </a:p>
          <a:p>
            <a:r>
              <a:rPr lang="en-US" baseline="0" dirty="0" smtClean="0"/>
              <a:t>Winning Pennsylvania secured Trump’s victory in the Electoral College.</a:t>
            </a:r>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3</a:t>
            </a:fld>
            <a:endParaRPr lang="en-US" dirty="0"/>
          </a:p>
        </p:txBody>
      </p:sp>
    </p:spTree>
    <p:extLst>
      <p:ext uri="{BB962C8B-B14F-4D97-AF65-F5344CB8AC3E}">
        <p14:creationId xmlns:p14="http://schemas.microsoft.com/office/powerpoint/2010/main" val="2526186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https://www.opensecrets.org/pres16/  as of 10/28/2016</a:t>
            </a:r>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30</a:t>
            </a:fld>
            <a:endParaRPr lang="en-US" dirty="0"/>
          </a:p>
        </p:txBody>
      </p:sp>
    </p:spTree>
    <p:extLst>
      <p:ext uri="{BB962C8B-B14F-4D97-AF65-F5344CB8AC3E}">
        <p14:creationId xmlns:p14="http://schemas.microsoft.com/office/powerpoint/2010/main" val="1775688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is a “gold star” family?  It is a family that has lost a son or daughter in Iraq or Afghanistan, fighting Al Qaeda and ISIS.  Politically, these families are honored by our political leaders, who know that attacking a “gold star” family could be perceived as an unfair attack on a family that has made the “ultimate sacrifice” for our country, i.e., sacrificing the life of their son or daughter fighting for our freedoms.</a:t>
            </a:r>
          </a:p>
          <a:p>
            <a:endParaRPr lang="en-US" baseline="0" dirty="0" smtClean="0"/>
          </a:p>
          <a:p>
            <a:r>
              <a:rPr lang="en-US" baseline="0" dirty="0" smtClean="0"/>
              <a:t>Donald Trump, being a political novice, is not so aware of the “cultural norms” constraining what politicians can do and cannot do or say or cannot say.  Trump was attacked by Mr. Khan at the Democratic National Convention (July 2016), and felt that he has a right to defend himself, trying to turn the context of the debate around on Muslims, suggesting that women are treated so badly in Muslim culture.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B4453D7-A430-4E5D-890F-BF994F7EA96F}" type="slidenum">
              <a:rPr lang="en-US" smtClean="0"/>
              <a:t>32</a:t>
            </a:fld>
            <a:endParaRPr lang="en-US" dirty="0"/>
          </a:p>
        </p:txBody>
      </p:sp>
    </p:spTree>
    <p:extLst>
      <p:ext uri="{BB962C8B-B14F-4D97-AF65-F5344CB8AC3E}">
        <p14:creationId xmlns:p14="http://schemas.microsoft.com/office/powerpoint/2010/main" val="2402080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B4453D7-A430-4E5D-890F-BF994F7EA96F}" type="slidenum">
              <a:rPr lang="en-US" smtClean="0"/>
              <a:t>33</a:t>
            </a:fld>
            <a:endParaRPr lang="en-US" dirty="0"/>
          </a:p>
        </p:txBody>
      </p:sp>
    </p:spTree>
    <p:extLst>
      <p:ext uri="{BB962C8B-B14F-4D97-AF65-F5344CB8AC3E}">
        <p14:creationId xmlns:p14="http://schemas.microsoft.com/office/powerpoint/2010/main" val="2645176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Source:  http://money.cnn.com/2016/10/07/media/access-hollywood-donald-trump-tape/index.html – Here is an audio tape of Trump’s 2005 comments about women, in which he bragged about being able to make moves on women and get away with it.  He used some harsh language in the audio tape, referencing the female sex organ as the “p-word.”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For a day or two, it appeared that Trump’s campaign might be over.</a:t>
            </a:r>
            <a:r>
              <a:rPr lang="en-US" sz="1200" baseline="0" dirty="0" smtClean="0"/>
              <a:t>  Dozens of Republican leaders condemned Trump’s statements, some of whom announced that they could no longer vote for him.  Still other </a:t>
            </a:r>
            <a:r>
              <a:rPr lang="en-US" sz="1200" dirty="0" smtClean="0"/>
              <a:t>Republicans wanted Trump to withdraw from the race, most notably Mike Lee (R-UT), who was interviewed</a:t>
            </a:r>
            <a:r>
              <a:rPr lang="en-US" sz="1200" baseline="0" dirty="0" smtClean="0"/>
              <a:t> on Meet the Press (10/9/2016), calling for Donald Trump to withdraw so that Republicans would have enough time to choose another candidate, less than one month before the election.  Later that night (10/9/2016), </a:t>
            </a:r>
            <a:r>
              <a:rPr lang="en-US" sz="1200" dirty="0" smtClean="0"/>
              <a:t>Trump performed well enough in the 2</a:t>
            </a:r>
            <a:r>
              <a:rPr lang="en-US" sz="1200" baseline="30000" dirty="0" smtClean="0"/>
              <a:t>nd</a:t>
            </a:r>
            <a:r>
              <a:rPr lang="en-US" sz="1200" dirty="0" smtClean="0"/>
              <a:t> debate</a:t>
            </a:r>
            <a:r>
              <a:rPr lang="en-US" sz="1200" baseline="0" dirty="0" smtClean="0"/>
              <a:t> to save</a:t>
            </a:r>
            <a:r>
              <a:rPr lang="en-US" sz="1200" dirty="0" smtClean="0"/>
              <a:t> his campaign.  Following</a:t>
            </a:r>
            <a:r>
              <a:rPr lang="en-US" sz="1200" baseline="0" dirty="0" smtClean="0"/>
              <a:t> the debate, R</a:t>
            </a:r>
            <a:r>
              <a:rPr lang="en-US" sz="1200" dirty="0" smtClean="0"/>
              <a:t>epublicans</a:t>
            </a:r>
            <a:r>
              <a:rPr lang="en-US" sz="1200" baseline="0" dirty="0" smtClean="0"/>
              <a:t> no longer called for Trump to withdraw.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Between Oct. 7</a:t>
            </a:r>
            <a:r>
              <a:rPr lang="en-US" sz="1200" baseline="30000" dirty="0" smtClean="0"/>
              <a:t>th</a:t>
            </a:r>
            <a:r>
              <a:rPr lang="en-US" sz="1200" baseline="0" dirty="0" smtClean="0"/>
              <a:t> 2016, the day that the Access Hollywood tape was released, and Oct. 28</a:t>
            </a:r>
            <a:r>
              <a:rPr lang="en-US" sz="1200" baseline="30000" dirty="0" smtClean="0"/>
              <a:t>th</a:t>
            </a:r>
            <a:r>
              <a:rPr lang="en-US" sz="1200" baseline="0" dirty="0" smtClean="0"/>
              <a:t> 2016, the day FBI </a:t>
            </a:r>
            <a:r>
              <a:rPr lang="en-US" sz="1200" baseline="0" dirty="0" smtClean="0"/>
              <a:t>Director, Jim </a:t>
            </a:r>
            <a:r>
              <a:rPr lang="en-US" sz="1200" baseline="0" dirty="0" err="1" smtClean="0"/>
              <a:t>Comey</a:t>
            </a:r>
            <a:r>
              <a:rPr lang="en-US" sz="1200" baseline="0" dirty="0" smtClean="0"/>
              <a:t>, </a:t>
            </a:r>
            <a:r>
              <a:rPr lang="en-US" sz="1200" baseline="0" dirty="0" smtClean="0"/>
              <a:t>reopened his investigation of Hillary Clinton’s use of a private server while she was Secretary of State, Hillary’s lead in the RCP 4-way poll increased from 0.7% to 7.0%.</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Source:  http://nymag.com/thecut/2016/10/all-the-women-accusing-trump-of-rape-sexual-assault.html – a listing and summary of the women who have</a:t>
            </a:r>
            <a:r>
              <a:rPr lang="en-US" baseline="0" dirty="0" smtClean="0"/>
              <a:t> come forward to report cases of unwanted sexual advances by Trump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Source:  http://www.usatoday.com/story/news/politics/onpolitics/2016/10/08/donald-trump-debate-mike-crapo-mike-lee-barbara-comstock/91784714/ -- a list of Republicans who said they could no longer vote for Trump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Source:  http://www.nbcnews.com/meet-the-press/meet-press-october-9-2016-n662746 -- Here is a transcript of Meet the Press just 2 days after the Access Hollywood scandal broke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some excerpts from the moderator’s, Chuck Todd, commentary:  </a:t>
            </a:r>
            <a:br>
              <a:rPr lang="en-US" baseline="0" dirty="0" smtClean="0"/>
            </a:br>
            <a:r>
              <a:rPr lang="en-US" baseline="0" dirty="0" smtClean="0"/>
              <a:t>“</a:t>
            </a:r>
            <a:r>
              <a:rPr lang="en-US" dirty="0" smtClean="0">
                <a:effectLst/>
              </a:rPr>
              <a:t>Republicans are abandoning Trump, calling on him to step down. Can he survive this and what does survival even look like?”  </a:t>
            </a:r>
            <a:br>
              <a:rPr lang="en-US" dirty="0" smtClean="0">
                <a:effectLst/>
              </a:rPr>
            </a:br>
            <a:r>
              <a:rPr lang="en-US" dirty="0" smtClean="0">
                <a:effectLst/>
              </a:rPr>
              <a:t/>
            </a:r>
            <a:br>
              <a:rPr lang="en-US" dirty="0" smtClean="0">
                <a:effectLst/>
              </a:rPr>
            </a:br>
            <a:r>
              <a:rPr lang="en-US" dirty="0" smtClean="0">
                <a:effectLst/>
              </a:rPr>
              <a:t>“Good Sunday morning, this one does feel different. There have been so many times we've said Trump can't survive this or can't survive that crisis. But the 2005 hot mic recording of Trump's conversation with Billy Bush of Access Hollywood may well prove to be the type of October survive-- surprise-- that even Donald Trump can't survive.”  </a:t>
            </a:r>
            <a:br>
              <a:rPr lang="en-US" dirty="0" smtClean="0">
                <a:effectLst/>
              </a:rPr>
            </a:br>
            <a:r>
              <a:rPr lang="en-US" dirty="0" smtClean="0">
                <a:effectLst/>
              </a:rPr>
              <a:t/>
            </a:r>
            <a:br>
              <a:rPr lang="en-US" dirty="0" smtClean="0">
                <a:effectLst/>
              </a:rPr>
            </a:br>
            <a:r>
              <a:rPr lang="en-US" dirty="0" smtClean="0">
                <a:effectLst/>
              </a:rPr>
              <a:t>“Let's understand something. Trump is already likely to lose. The question now is how much damage will this do to the Republican Party? Already a parade of Republicans has either condemned Trump's comments, withdrawn their support completely or called on him to step down as the nominee altogether. Some are worried about their own prospects this fall, others are simply disgusted with Trump's words. Even the makers of Tic Tac Candies, which Trump referenced in that tape, said they found his comments and behavior to be unacceptable.”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“The 2005 conversation with Billy Bush, then host of Access Hollywood, has sent the Republican Party reeling. RNC Chair, Reince Priebus: "No woman should ever be described in these terms or talked about in this manner ever." House Speaker Paul Ryan disinvited Trump to a Saturday event, calling the comments ‘sickening.’” “Senate Republican leader, Mitch McConnell, called on Trump to, quote, "Apologize directly to women and girls everywhere." And Republicans in competitive elections rushed to condemn the comments, calling them offensive, inappropriate, outrageous, demeaning, disgraceful, indefensible and impossible to justify.”  </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baseline="0" dirty="0" smtClean="0"/>
          </a:p>
        </p:txBody>
      </p:sp>
      <p:sp>
        <p:nvSpPr>
          <p:cNvPr id="4" name="Slide Number Placeholder 3"/>
          <p:cNvSpPr>
            <a:spLocks noGrp="1"/>
          </p:cNvSpPr>
          <p:nvPr>
            <p:ph type="sldNum" sz="quarter" idx="10"/>
          </p:nvPr>
        </p:nvSpPr>
        <p:spPr/>
        <p:txBody>
          <a:bodyPr/>
          <a:lstStyle/>
          <a:p>
            <a:fld id="{7B4453D7-A430-4E5D-890F-BF994F7EA96F}" type="slidenum">
              <a:rPr lang="en-US" smtClean="0"/>
              <a:t>34</a:t>
            </a:fld>
            <a:endParaRPr lang="en-US" dirty="0"/>
          </a:p>
        </p:txBody>
      </p:sp>
    </p:spTree>
    <p:extLst>
      <p:ext uri="{BB962C8B-B14F-4D97-AF65-F5344CB8AC3E}">
        <p14:creationId xmlns:p14="http://schemas.microsoft.com/office/powerpoint/2010/main" val="1427679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days following the debate, Republican supporters, including his Vice Presidential running mate, Mike Pence, tried to clarify Trump’s statement, insisting that what Trump meant was that he would not surrender his right to challenge the election results if there was widespread voter fraud.  Pence was emphatic that Trump would accept the results of a free and fair election outcome.</a:t>
            </a:r>
          </a:p>
          <a:p>
            <a:endParaRPr lang="en-US" baseline="0" dirty="0" smtClean="0"/>
          </a:p>
          <a:p>
            <a:r>
              <a:rPr lang="en-US" baseline="0" dirty="0" smtClean="0"/>
              <a:t>Upon reflecting on his question to Trump, Chris Wallace, the debate moderator, said that he should have also asked Hillary Clinton the same question, because she could have lost the election too.  But at the time, Hillary was way up in the polls (with a 7% lead in the Real Clear Politics 4-way average), and like most of us, Wallace probably assumed Hillary would win the election or that her answer would be in the affirmative, had he asked her if she would accept the election results.</a:t>
            </a:r>
          </a:p>
        </p:txBody>
      </p:sp>
      <p:sp>
        <p:nvSpPr>
          <p:cNvPr id="4" name="Slide Number Placeholder 3"/>
          <p:cNvSpPr>
            <a:spLocks noGrp="1"/>
          </p:cNvSpPr>
          <p:nvPr>
            <p:ph type="sldNum" sz="quarter" idx="10"/>
          </p:nvPr>
        </p:nvSpPr>
        <p:spPr/>
        <p:txBody>
          <a:bodyPr/>
          <a:lstStyle/>
          <a:p>
            <a:fld id="{7B4453D7-A430-4E5D-890F-BF994F7EA96F}" type="slidenum">
              <a:rPr lang="en-US" smtClean="0"/>
              <a:t>35</a:t>
            </a:fld>
            <a:endParaRPr lang="en-US" dirty="0"/>
          </a:p>
        </p:txBody>
      </p:sp>
    </p:spTree>
    <p:extLst>
      <p:ext uri="{BB962C8B-B14F-4D97-AF65-F5344CB8AC3E}">
        <p14:creationId xmlns:p14="http://schemas.microsoft.com/office/powerpoint/2010/main" val="2182725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Source:  http://www.cnn.com/2016/10/26/politics/wikileaks-john-podesta-teneo-clinton-foundation/index.html </a:t>
            </a:r>
          </a:p>
          <a:p>
            <a:r>
              <a:rPr lang="en-US" baseline="0" dirty="0" smtClean="0"/>
              <a:t>Here are some excerpts from the CNN summary:</a:t>
            </a:r>
          </a:p>
          <a:p>
            <a:r>
              <a:rPr lang="en-US" baseline="0" dirty="0" smtClean="0"/>
              <a:t>“</a:t>
            </a:r>
            <a:r>
              <a:rPr lang="en-US" dirty="0" smtClean="0"/>
              <a:t>The 2011 memo, marked "Attorney-Client Privilege" was sent by Doug Band to two attorneys…Band details how he set up for-profit deals for the former president, both involving money and ‘as appropriate, in-kind services for the President and his family -- for personal travel, hospitality, vacation and the like.’“ “Band's memo covers 2001 to 2011, during which time "President Clinton's business arrangements have yielded more than $30 million for him personally with $66 million to be paid out over the next nine years, should he choose to continue with the current engagements.“</a:t>
            </a:r>
          </a:p>
          <a:p>
            <a:endParaRPr lang="en-US" baseline="0" dirty="0" smtClean="0"/>
          </a:p>
          <a:p>
            <a:endParaRPr lang="en-US" baseline="0" dirty="0" smtClean="0"/>
          </a:p>
          <a:p>
            <a:r>
              <a:rPr lang="en-US" baseline="0" dirty="0" smtClean="0"/>
              <a:t>The </a:t>
            </a:r>
            <a:r>
              <a:rPr lang="en-US" baseline="0" dirty="0" err="1" smtClean="0"/>
              <a:t>Wikileaks</a:t>
            </a:r>
            <a:r>
              <a:rPr lang="en-US" baseline="0" dirty="0" smtClean="0"/>
              <a:t> revelations are very interesting and disturbing.  They provide great insight into the DNC, Clinton campaign, and The Clinton Foundation, but they are also disturbing because the emails were stolen, and emails are private property.  Even more disturbing is that U.S. intelligence agencies believe that the Russian government is behind hacks.  If so, a foreign power has intervened in a U.S. election, clearly against Hillary Clinton.  </a:t>
            </a:r>
          </a:p>
          <a:p>
            <a:endParaRPr lang="en-US" baseline="0" dirty="0" smtClean="0"/>
          </a:p>
          <a:p>
            <a:r>
              <a:rPr lang="en-US" baseline="0" dirty="0" smtClean="0"/>
              <a:t>These leaks may have helped Trump win the election, and I’m sure they have helped Republicans make a case of corrupt practices against Hillary Clinton and the Democratic National Party, but if this theft (hack) goes unpunished, then the Russians could turn on the Republicans and private corporations (similar to the North Korean hack of Sony Pictures).  The bottom line is that this is an attack on private property, one of the pillars of a free society, and no one but the Clinton campaign seems to care—and sadly, the Clinton campaign likely only cares because it hurt its efforts in helping Hillary get elected, not because this is an attack on a fundamental pillar of a free society.   </a:t>
            </a:r>
          </a:p>
        </p:txBody>
      </p:sp>
      <p:sp>
        <p:nvSpPr>
          <p:cNvPr id="4" name="Slide Number Placeholder 3"/>
          <p:cNvSpPr>
            <a:spLocks noGrp="1"/>
          </p:cNvSpPr>
          <p:nvPr>
            <p:ph type="sldNum" sz="quarter" idx="10"/>
          </p:nvPr>
        </p:nvSpPr>
        <p:spPr/>
        <p:txBody>
          <a:bodyPr/>
          <a:lstStyle/>
          <a:p>
            <a:fld id="{7B4453D7-A430-4E5D-890F-BF994F7EA96F}" type="slidenum">
              <a:rPr lang="en-US" smtClean="0"/>
              <a:t>36</a:t>
            </a:fld>
            <a:endParaRPr lang="en-US" dirty="0"/>
          </a:p>
        </p:txBody>
      </p:sp>
    </p:spTree>
    <p:extLst>
      <p:ext uri="{BB962C8B-B14F-4D97-AF65-F5344CB8AC3E}">
        <p14:creationId xmlns:p14="http://schemas.microsoft.com/office/powerpoint/2010/main" val="1117706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Source:  http://www.nytimes.com/interactive/2016/10/28/us/politics/fbi-letter.html?_r=0 – Here is Jim </a:t>
            </a:r>
            <a:r>
              <a:rPr lang="en-US" baseline="0" dirty="0" err="1" smtClean="0"/>
              <a:t>Comey’s</a:t>
            </a:r>
            <a:r>
              <a:rPr lang="en-US" baseline="0" dirty="0" smtClean="0"/>
              <a:t> letter, opening a 2</a:t>
            </a:r>
            <a:r>
              <a:rPr lang="en-US" baseline="30000" dirty="0" smtClean="0"/>
              <a:t>nd</a:t>
            </a:r>
            <a:r>
              <a:rPr lang="en-US" baseline="0" dirty="0" smtClean="0"/>
              <a:t> investigation into Hillary Clinton’s use of a private email server while she was Secretary of State (2009-2013).</a:t>
            </a:r>
          </a:p>
          <a:p>
            <a:endParaRPr lang="en-US" baseline="0" dirty="0" smtClean="0"/>
          </a:p>
          <a:p>
            <a:r>
              <a:rPr lang="en-US" baseline="0" dirty="0" smtClean="0"/>
              <a:t>During the campaign, Donald Trump attacked Hillary Clinton relentlessly regarding her private email server, implying that she was guilty of crimes for mishandling and destroying evidence.  In the 2</a:t>
            </a:r>
            <a:r>
              <a:rPr lang="en-US" baseline="30000" dirty="0" smtClean="0"/>
              <a:t>nd</a:t>
            </a:r>
            <a:r>
              <a:rPr lang="en-US" baseline="0" dirty="0" smtClean="0"/>
              <a:t> presidential debate, he promised that if he were elected president, his Attorney General would prosecute Hillary, at one point, in response to Hillary’s warning about someone like Trump being in charge of the U.S. Justice System, saying you [Clinton] “would be in jail.”  His TV ads highlighted Hillary’s destruction of personal devices (e.g., ~12 cell phones) and her subordinates use of “</a:t>
            </a:r>
            <a:r>
              <a:rPr lang="en-US" baseline="0" dirty="0" err="1" smtClean="0"/>
              <a:t>bleachbit</a:t>
            </a:r>
            <a:r>
              <a:rPr lang="en-US" baseline="0" dirty="0" smtClean="0"/>
              <a:t>” to acid wash her server, thus destroying some 33,000 emails, hoping that these emails would be irrecoverable, this occurring after Congress issued </a:t>
            </a:r>
            <a:r>
              <a:rPr lang="en-US" baseline="0" dirty="0" smtClean="0"/>
              <a:t>a subpoena </a:t>
            </a:r>
            <a:r>
              <a:rPr lang="en-US" baseline="0" dirty="0" smtClean="0"/>
              <a:t>for those emails.</a:t>
            </a:r>
          </a:p>
          <a:p>
            <a:endParaRPr lang="en-US" baseline="0" dirty="0" smtClean="0"/>
          </a:p>
          <a:p>
            <a:endParaRPr lang="en-US" baseline="0" dirty="0" smtClean="0"/>
          </a:p>
          <a:p>
            <a:r>
              <a:rPr lang="en-US" baseline="0" dirty="0" smtClean="0"/>
              <a:t>In the Real Clear Politics 4-way average poll, Hillary Clinton’s lead dropped from between 5.4% to 5.8% down to 1.7% at its lowest during the 2</a:t>
            </a:r>
            <a:r>
              <a:rPr lang="en-US" baseline="30000" dirty="0" smtClean="0"/>
              <a:t>nd</a:t>
            </a:r>
            <a:r>
              <a:rPr lang="en-US" baseline="0" dirty="0" smtClean="0"/>
              <a:t> FBI investigation, from Oct. 28</a:t>
            </a:r>
            <a:r>
              <a:rPr lang="en-US" baseline="30000" dirty="0" smtClean="0"/>
              <a:t>th</a:t>
            </a:r>
            <a:r>
              <a:rPr lang="en-US" baseline="0" dirty="0" smtClean="0"/>
              <a:t> to Nov. 6</a:t>
            </a:r>
            <a:r>
              <a:rPr lang="en-US" baseline="30000" dirty="0" smtClean="0"/>
              <a:t>th</a:t>
            </a:r>
            <a:r>
              <a:rPr lang="en-US" baseline="0" dirty="0" smtClean="0"/>
              <a:t>.  Trump became more disciplined during this period, making fewer distracting comments, while Hillary Clinton was on the defense.  The news cycle was very negative, focusing the public on Hillary Clinton’s flaws, the allegation that she is too corrupt and dishonest to be president.</a:t>
            </a:r>
          </a:p>
          <a:p>
            <a:endParaRPr lang="en-US" baseline="0" dirty="0" smtClean="0"/>
          </a:p>
          <a:p>
            <a:r>
              <a:rPr lang="en-US" baseline="0" dirty="0" smtClean="0"/>
              <a:t>There is speculation as to why Jim </a:t>
            </a:r>
            <a:r>
              <a:rPr lang="en-US" baseline="0" dirty="0" err="1" smtClean="0"/>
              <a:t>Comey</a:t>
            </a:r>
            <a:r>
              <a:rPr lang="en-US" baseline="0" dirty="0" smtClean="0"/>
              <a:t> dropped this bombshell just 11 days before the election, which is this.  Many rank-and-file FBI agents disagreed with </a:t>
            </a:r>
            <a:r>
              <a:rPr lang="en-US" baseline="0" dirty="0" err="1" smtClean="0"/>
              <a:t>Comey’s</a:t>
            </a:r>
            <a:r>
              <a:rPr lang="en-US" baseline="0" dirty="0" smtClean="0"/>
              <a:t> decision to exonerate Hillary Clinton over the July 4</a:t>
            </a:r>
            <a:r>
              <a:rPr lang="en-US" baseline="30000" dirty="0" smtClean="0"/>
              <a:t>th</a:t>
            </a:r>
            <a:r>
              <a:rPr lang="en-US" baseline="0" dirty="0" smtClean="0"/>
              <a:t> weekend (2016), and some FBI agents in the NYC office were leaking information to one of Donald Trump’s surrogates, Rudy </a:t>
            </a:r>
            <a:r>
              <a:rPr lang="en-US" baseline="0" dirty="0" err="1" smtClean="0"/>
              <a:t>Guiliani</a:t>
            </a:r>
            <a:r>
              <a:rPr lang="en-US" baseline="0" dirty="0" smtClean="0"/>
              <a:t>.  The NYC FBI office was investigating an allegation that Anthony Weiner, former member of the U.S. House and husband of Huma </a:t>
            </a:r>
            <a:r>
              <a:rPr lang="en-US" baseline="0" dirty="0" smtClean="0"/>
              <a:t>Abedin, </a:t>
            </a:r>
            <a:r>
              <a:rPr lang="en-US" baseline="0" dirty="0" smtClean="0"/>
              <a:t>who is Hillary Clinton’s closest aide, had sent a sexually explicit picture to a 15 year old girl.  They found 650,000 emails to and from Hillary Clinton on Weiner’s computer.  The FBI director felt that he had to get out front of this story, before his agents leaked it to the press, so he preempted the leak by going public with the new investigation.  Why he ended the investigation 2 days before the election, exonerating Hillary Clinton for a second time???  I’m just speculating here, but perhaps he was trying to strike a compromise, knowing that he had hurt Hillary’s chances of becoming president 9 days earlier, to remove the damaging allegation against Clinton in time for her to make a reasonable recovery and still pull out a victory in the election.</a:t>
            </a:r>
          </a:p>
          <a:p>
            <a:endParaRPr lang="en-US" baseline="0" dirty="0" smtClean="0"/>
          </a:p>
          <a:p>
            <a:r>
              <a:rPr lang="en-US" baseline="0" dirty="0" smtClean="0"/>
              <a:t>Hillary Clinton’s poll numbers, in the RCP 4-way average, actually started to increase one day before the FBI director exonerated Hillary for a 2</a:t>
            </a:r>
            <a:r>
              <a:rPr lang="en-US" baseline="30000" dirty="0" smtClean="0"/>
              <a:t>nd</a:t>
            </a:r>
            <a:r>
              <a:rPr lang="en-US" baseline="0" dirty="0" smtClean="0"/>
              <a:t> time.  But after the director’s exoneration, her poll numbers continued to increase, up to a lead of 3.3% in the final RCP poll.</a:t>
            </a:r>
          </a:p>
          <a:p>
            <a:endParaRPr lang="en-US" baseline="0" dirty="0" smtClean="0"/>
          </a:p>
          <a:p>
            <a:endParaRPr lang="en-US" baseline="0" dirty="0" smtClean="0"/>
          </a:p>
          <a:p>
            <a:r>
              <a:rPr lang="en-US" baseline="0" dirty="0" smtClean="0"/>
              <a:t>Here are FBI Director Jim </a:t>
            </a:r>
            <a:r>
              <a:rPr lang="en-US" baseline="0" dirty="0" err="1" smtClean="0"/>
              <a:t>Comey’s</a:t>
            </a:r>
            <a:r>
              <a:rPr lang="en-US" baseline="0" dirty="0" smtClean="0"/>
              <a:t> comments exonerating Hillary Clinton for a 1</a:t>
            </a:r>
            <a:r>
              <a:rPr lang="en-US" baseline="30000" dirty="0" smtClean="0"/>
              <a:t>st</a:t>
            </a:r>
            <a:r>
              <a:rPr lang="en-US" baseline="0" dirty="0" smtClean="0"/>
              <a:t> and 2</a:t>
            </a:r>
            <a:r>
              <a:rPr lang="en-US" baseline="30000" dirty="0" smtClean="0"/>
              <a:t>nd</a:t>
            </a:r>
            <a:r>
              <a:rPr lang="en-US" baseline="0" dirty="0" smtClean="0"/>
              <a:t> time.</a:t>
            </a:r>
          </a:p>
          <a:p>
            <a:endParaRPr lang="en-US" baseline="0" dirty="0" smtClean="0"/>
          </a:p>
          <a:p>
            <a:r>
              <a:rPr lang="en-US" u="sng" baseline="0" dirty="0" smtClean="0"/>
              <a:t>Conclusion of 1</a:t>
            </a:r>
            <a:r>
              <a:rPr lang="en-US" u="sng" baseline="30000" dirty="0" smtClean="0"/>
              <a:t>st</a:t>
            </a:r>
            <a:r>
              <a:rPr lang="en-US" u="sng" baseline="0" dirty="0" smtClean="0"/>
              <a:t> FBI Investigation of Hillary Clinton’s Use of a Private Email Server</a:t>
            </a:r>
            <a:r>
              <a:rPr lang="en-US" baseline="0" dirty="0" smtClean="0"/>
              <a:t>:  https://www.fbi.gov/news/pressrel/press-releases/statement-by-fbi-director-james-b-comey-on-the-investigation-of-secretary-hillary-clinton2019s-use-of-a-personal-e-mail-system  </a:t>
            </a:r>
          </a:p>
          <a:p>
            <a:r>
              <a:rPr lang="en-US" dirty="0" smtClean="0"/>
              <a:t>Here is an excerpt of Jim </a:t>
            </a:r>
            <a:r>
              <a:rPr lang="en-US" dirty="0" err="1" smtClean="0"/>
              <a:t>Comey’s</a:t>
            </a:r>
            <a:r>
              <a:rPr lang="en-US" dirty="0" smtClean="0"/>
              <a:t> exoneration of Hillary Clinton</a:t>
            </a:r>
            <a:r>
              <a:rPr lang="en-US" baseline="0" dirty="0" smtClean="0"/>
              <a:t> (July 5, 2016):  “</a:t>
            </a:r>
            <a:r>
              <a:rPr lang="en-US" dirty="0" smtClean="0"/>
              <a:t>Although there is evidence of potential violations of the statutes regarding the handling of classified information, our judgment is that no reasonable prosecutor would bring such a case. Prosecutors necessarily weigh a number of factors before bringing charges. There are obvious considerations, like the strength of the evidence, especially regarding intent. Responsible decisions also consider the context of a person’s actions, and how similar situations have been handled in the past.”</a:t>
            </a:r>
            <a:endParaRPr lang="en-US" baseline="0" dirty="0" smtClean="0"/>
          </a:p>
          <a:p>
            <a:endParaRPr lang="en-US" baseline="0" dirty="0" smtClean="0"/>
          </a:p>
          <a:p>
            <a:r>
              <a:rPr lang="en-US" u="sng" baseline="0" dirty="0" smtClean="0"/>
              <a:t>Conclusion of 2</a:t>
            </a:r>
            <a:r>
              <a:rPr lang="en-US" u="sng" baseline="30000" dirty="0" smtClean="0"/>
              <a:t>nd</a:t>
            </a:r>
            <a:r>
              <a:rPr lang="en-US" u="sng" baseline="0" dirty="0" smtClean="0"/>
              <a:t> FBI Investigation of Hillary Clinton’s Use of a Private Email Server</a:t>
            </a:r>
            <a:r>
              <a:rPr lang="en-US" baseline="0" dirty="0" smtClean="0"/>
              <a:t>:  Here is </a:t>
            </a:r>
            <a:r>
              <a:rPr lang="en-US" baseline="0" dirty="0" err="1" smtClean="0"/>
              <a:t>Comey’s</a:t>
            </a:r>
            <a:r>
              <a:rPr lang="en-US" baseline="0" dirty="0" smtClean="0"/>
              <a:t> conclusion, 2 days before the presidential election.</a:t>
            </a:r>
            <a:br>
              <a:rPr lang="en-US" baseline="0" dirty="0" smtClean="0"/>
            </a:br>
            <a:r>
              <a:rPr lang="en-US" i="1" dirty="0" smtClean="0"/>
              <a:t>November 6, 2016</a:t>
            </a:r>
            <a:r>
              <a:rPr lang="en-US" dirty="0" smtClean="0"/>
              <a:t> </a:t>
            </a:r>
          </a:p>
          <a:p>
            <a:r>
              <a:rPr lang="en-US" i="1" dirty="0" smtClean="0"/>
              <a:t/>
            </a:r>
            <a:br>
              <a:rPr lang="en-US" i="1" dirty="0" smtClean="0"/>
            </a:br>
            <a:r>
              <a:rPr lang="en-US" i="1" dirty="0" smtClean="0"/>
              <a:t>Dear Messrs. Chairmen:</a:t>
            </a:r>
            <a:br>
              <a:rPr lang="en-US" i="1" dirty="0" smtClean="0"/>
            </a:br>
            <a:r>
              <a:rPr lang="en-US" dirty="0" smtClean="0"/>
              <a:t> </a:t>
            </a:r>
          </a:p>
          <a:p>
            <a:r>
              <a:rPr lang="en-US" i="1" dirty="0" smtClean="0"/>
              <a:t>I write to supplement my October 28, 2016 letter that notified you the FBI would be taking additional investigative steps with respect to former Secretary of State Clinton's use of a personal email server. Since my letter, the FBI investigative team has been working around the clock to process and review a large volume of emails from a device obtained in connection with an unrelated criminal investigation. During that process, we reviewed all of the communications that were to or from Hillary Clinton while she was Secretary of State.</a:t>
            </a:r>
            <a:r>
              <a:rPr lang="en-US" dirty="0" smtClean="0"/>
              <a:t> </a:t>
            </a:r>
          </a:p>
          <a:p>
            <a:endParaRPr lang="en-US" baseline="0" dirty="0" smtClean="0"/>
          </a:p>
        </p:txBody>
      </p:sp>
      <p:sp>
        <p:nvSpPr>
          <p:cNvPr id="4" name="Slide Number Placeholder 3"/>
          <p:cNvSpPr>
            <a:spLocks noGrp="1"/>
          </p:cNvSpPr>
          <p:nvPr>
            <p:ph type="sldNum" sz="quarter" idx="10"/>
          </p:nvPr>
        </p:nvSpPr>
        <p:spPr/>
        <p:txBody>
          <a:bodyPr/>
          <a:lstStyle/>
          <a:p>
            <a:fld id="{7B4453D7-A430-4E5D-890F-BF994F7EA96F}" type="slidenum">
              <a:rPr lang="en-US" smtClean="0"/>
              <a:t>37</a:t>
            </a:fld>
            <a:endParaRPr lang="en-US" dirty="0"/>
          </a:p>
        </p:txBody>
      </p:sp>
    </p:spTree>
    <p:extLst>
      <p:ext uri="{BB962C8B-B14F-4D97-AF65-F5344CB8AC3E}">
        <p14:creationId xmlns:p14="http://schemas.microsoft.com/office/powerpoint/2010/main" val="34985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p:spPr>
        <p:txBody>
          <a:bodyPr/>
          <a:lstStyle/>
          <a:p>
            <a:r>
              <a:rPr lang="en-US" altLang="en-US" dirty="0" smtClean="0"/>
              <a:t>Source:  For all pollster</a:t>
            </a:r>
            <a:r>
              <a:rPr lang="en-US" altLang="en-US" baseline="0" dirty="0" smtClean="0"/>
              <a:t> forecasts of the Electoral College, go to:  http://www.270towin.com/2016-election-forecast-predictions/ -- none of them predicted a Trump victory</a:t>
            </a:r>
            <a:endParaRPr lang="en-US" altLang="en-US" dirty="0" smtClean="0"/>
          </a:p>
          <a:p>
            <a:endParaRPr lang="en-US" altLang="en-US" dirty="0" smtClean="0"/>
          </a:p>
          <a:p>
            <a:r>
              <a:rPr lang="en-US" altLang="en-US" dirty="0" smtClean="0"/>
              <a:t>Source:</a:t>
            </a:r>
            <a:r>
              <a:rPr lang="en-US" altLang="en-US" baseline="0" dirty="0" smtClean="0"/>
              <a:t>  http://www.cnn.com/election/results – CNN is counting NH for Hillary Clinton, who had a 0.3% lead on Election Night, but as of 11/11/2016, NH is still too close to call</a:t>
            </a:r>
          </a:p>
          <a:p>
            <a:r>
              <a:rPr lang="en-US" altLang="en-US" baseline="0" dirty="0" smtClean="0"/>
              <a:t>Source:  http://www.270towin.com/ -- at the time of this posting (11/11/2016), </a:t>
            </a:r>
            <a:r>
              <a:rPr lang="en-US" altLang="en-US" baseline="0" dirty="0" smtClean="0"/>
              <a:t>two states </a:t>
            </a:r>
            <a:r>
              <a:rPr lang="en-US" altLang="en-US" baseline="0" dirty="0" smtClean="0"/>
              <a:t>were still too close to call:  Michigan and New Hampshire.</a:t>
            </a:r>
            <a:endParaRPr lang="en-US" altLang="en-US" dirty="0" smtClean="0"/>
          </a:p>
          <a:p>
            <a:endParaRPr lang="en-US" altLang="en-US" dirty="0" smtClean="0"/>
          </a:p>
          <a:p>
            <a:r>
              <a:rPr lang="en-US" altLang="en-US" dirty="0" smtClean="0"/>
              <a:t>Source:  http://</a:t>
            </a:r>
            <a:r>
              <a:rPr lang="en-US" altLang="en-US" dirty="0" smtClean="0"/>
              <a:t>www.cnn.com/election/2012/results/main</a:t>
            </a:r>
          </a:p>
          <a:p>
            <a:endParaRPr lang="en-US" altLang="en-US" dirty="0" smtClean="0"/>
          </a:p>
          <a:p>
            <a:r>
              <a:rPr lang="en-US" altLang="en-US" dirty="0" smtClean="0"/>
              <a:t>Trump won a number of states</a:t>
            </a:r>
            <a:r>
              <a:rPr lang="en-US" altLang="en-US" baseline="0" dirty="0" smtClean="0"/>
              <a:t> that Obama won in 2012:  the rust-belt states (Wisconsin, Pennsylvania, Ohio), Florida, one congressional district in Maine, and possibly Michigan (another rust belt state that is still too close to call).  </a:t>
            </a:r>
            <a:endParaRPr lang="en-US" altLang="en-US" dirty="0" smtClean="0"/>
          </a:p>
          <a:p>
            <a:endParaRPr lang="en-US" altLang="en-US" dirty="0" smtClean="0"/>
          </a:p>
          <a:p>
            <a:r>
              <a:rPr lang="en-US" altLang="en-US" dirty="0" smtClean="0"/>
              <a:t>Here is an article by one of Trump’s harshest critics, Ezra</a:t>
            </a:r>
            <a:r>
              <a:rPr lang="en-US" altLang="en-US" baseline="0" dirty="0" smtClean="0"/>
              <a:t> Klein</a:t>
            </a:r>
            <a:r>
              <a:rPr lang="en-US" altLang="en-US" dirty="0" smtClean="0"/>
              <a:t>:  http://www.vox.com/policy-and-politics/2016/11/9/13570824/trump-wins-election-institutions – this</a:t>
            </a:r>
            <a:r>
              <a:rPr lang="en-US" altLang="en-US" baseline="0" dirty="0" smtClean="0"/>
              <a:t> article captures the fear and trepidation that Trump’s opposition anticipates regarding his presidency.</a:t>
            </a:r>
          </a:p>
          <a:p>
            <a:endParaRPr lang="en-US" altLang="en-US" dirty="0" smtClean="0"/>
          </a:p>
          <a:p>
            <a:endParaRPr lang="en-US" altLang="en-US" dirty="0" smtClean="0"/>
          </a:p>
          <a:p>
            <a:r>
              <a:rPr lang="en-US" altLang="en-US" u="sng" dirty="0" smtClean="0"/>
              <a:t>2012 Presidential Election</a:t>
            </a:r>
          </a:p>
          <a:p>
            <a:r>
              <a:rPr lang="en-US" altLang="en-US" dirty="0" smtClean="0"/>
              <a:t>Romney won two states in 2012 that went for Obama in 2008:  Indiana and North Carolina.  </a:t>
            </a:r>
          </a:p>
          <a:p>
            <a:endParaRPr lang="en-US" altLang="en-US" dirty="0" smtClean="0"/>
          </a:p>
          <a:p>
            <a:r>
              <a:rPr lang="en-US" altLang="en-US" dirty="0" smtClean="0"/>
              <a:t>But Obama won 8 of 9 battleground states:  Ohio (Obama 51%  Romney 48%), Wisconsin (Obama 53%  Romney 46%), Virginia (Obama 51%  Romney 47%), Florida (Obama 50%  Romney 49%), New Hampshire (Obama 52%  Romney 46%), Nevada (Obama 52%  Romney 46%), Colorado (Obama 51%  Romney 46%), and Iowa (Obama 52%  Romney 46%).  Romney won one battleground state, North Carolina (Romney 50%  Obama 48%).</a:t>
            </a:r>
          </a:p>
          <a:p>
            <a:endParaRPr lang="en-US" altLang="en-US" u="sng" dirty="0" smtClean="0"/>
          </a:p>
          <a:p>
            <a:pPr eaLnBrk="1" hangingPunct="1"/>
            <a:r>
              <a:rPr lang="en-US" altLang="en-US" u="sng" dirty="0" smtClean="0"/>
              <a:t>2008 Presidential Election</a:t>
            </a:r>
          </a:p>
          <a:p>
            <a:pPr eaLnBrk="1" hangingPunct="1"/>
            <a:r>
              <a:rPr lang="en-US" altLang="en-US" dirty="0" smtClean="0"/>
              <a:t>Obama was able to win 9 states that went Republican in 2004:  Colorado (53% Obama  45% McCain), Florida (51% Obama  49% McCain), Indiana (50% Obama  49% McCain), Nevada (56% Obama  42% McCain), New Mexico (57% Obama  42% McCain), North Carolina (50% Obama  49% McCain), Ohio (51% Obama  48% McCain), and Virginia (52% Obama  48% McCain)</a:t>
            </a:r>
          </a:p>
          <a:p>
            <a:pPr eaLnBrk="1" hangingPunct="1"/>
            <a:endParaRPr lang="en-US" altLang="en-US" dirty="0" smtClean="0"/>
          </a:p>
          <a:p>
            <a:pPr eaLnBrk="1" hangingPunct="1"/>
            <a:r>
              <a:rPr lang="en-US" altLang="en-US" dirty="0" smtClean="0"/>
              <a:t>McCain did not pick up one state that went Democratic in 2004.  He needed to win Pennsylvania, but he lost Pennsylvania by 11%.</a:t>
            </a:r>
          </a:p>
          <a:p>
            <a:pPr eaLnBrk="1" hangingPunct="1"/>
            <a:endParaRPr lang="en-US" altLang="en-US" dirty="0" smtClean="0"/>
          </a:p>
          <a:p>
            <a:pPr eaLnBrk="1" hangingPunct="1"/>
            <a:r>
              <a:rPr lang="en-US" altLang="en-US" u="sng" dirty="0" smtClean="0"/>
              <a:t>2004 Presidential Election</a:t>
            </a:r>
          </a:p>
          <a:p>
            <a:pPr eaLnBrk="1" hangingPunct="1"/>
            <a:r>
              <a:rPr lang="en-US" altLang="en-US" dirty="0" smtClean="0"/>
              <a:t>The “Swing States” in 2004:  Iowa (50% Bush 49% Kerry), Michigan (51% Kerry 49% Bush), NH (50% Kerry 49% Bush), NM (Bush 50% Kerry 49%), NV (51% Bush 48% Kerry), Ohio (51% Bush 49% Kerry), PA (51% Kerry 49% Bush), Wisconsin (50% Kerry 49% Bush)</a:t>
            </a:r>
          </a:p>
          <a:p>
            <a:pPr eaLnBrk="1" hangingPunct="1"/>
            <a:endParaRPr lang="en-US" altLang="en-US" dirty="0" smtClean="0"/>
          </a:p>
          <a:p>
            <a:pPr eaLnBrk="1" hangingPunct="1"/>
            <a:r>
              <a:rPr lang="en-US" altLang="en-US" dirty="0" smtClean="0"/>
              <a:t>Between 2000 and 2004, three states changed hands:  New Mexico went to Gore (D) in 2000 but went to Bush (R) in 2004.  New Hampshire went to Bush in 2000 but to Kerry in 2004, and Iowa went to Gore in 2000 but to Bush in 2004.</a:t>
            </a:r>
          </a:p>
          <a:p>
            <a:pPr eaLnBrk="1" hangingPunct="1"/>
            <a:endParaRPr lang="en-US" altLang="en-US" dirty="0" smtClean="0"/>
          </a:p>
          <a:p>
            <a:endParaRPr lang="en-US" altLang="en-US" dirty="0" smtClean="0"/>
          </a:p>
        </p:txBody>
      </p:sp>
      <p:sp>
        <p:nvSpPr>
          <p:cNvPr id="31748"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4EC12C9-7F86-4B71-907B-2D62D51D5E8C}" type="slidenum">
              <a:rPr lang="en-US" altLang="en-US" sz="1200" smtClean="0">
                <a:latin typeface="Arial" charset="0"/>
              </a:rPr>
              <a:pPr/>
              <a:t>4</a:t>
            </a:fld>
            <a:endParaRPr lang="en-US" altLang="en-US" sz="1200" smtClean="0">
              <a:latin typeface="Arial" charset="0"/>
            </a:endParaRPr>
          </a:p>
        </p:txBody>
      </p:sp>
    </p:spTree>
    <p:extLst>
      <p:ext uri="{BB962C8B-B14F-4D97-AF65-F5344CB8AC3E}">
        <p14:creationId xmlns:p14="http://schemas.microsoft.com/office/powerpoint/2010/main" val="158683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a:t>
            </a:r>
            <a:r>
              <a:rPr lang="en-US" dirty="0" smtClean="0"/>
              <a:t>Slide</a:t>
            </a:r>
            <a:r>
              <a:rPr lang="en-US" baseline="0" dirty="0" smtClean="0"/>
              <a:t>#27 </a:t>
            </a:r>
            <a:r>
              <a:rPr lang="en-US" baseline="0" dirty="0" smtClean="0"/>
              <a:t>in this presentation for a table showing the % of 3</a:t>
            </a:r>
            <a:r>
              <a:rPr lang="en-US" baseline="30000" dirty="0" smtClean="0"/>
              <a:t>rd</a:t>
            </a:r>
            <a:r>
              <a:rPr lang="en-US" baseline="0" dirty="0" smtClean="0"/>
              <a:t> party and undecideds in 2016 versus other presidential cycles from 2000 to 2012.</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6</a:t>
            </a:fld>
            <a:endParaRPr lang="en-US" dirty="0"/>
          </a:p>
        </p:txBody>
      </p:sp>
    </p:spTree>
    <p:extLst>
      <p:ext uri="{BB962C8B-B14F-4D97-AF65-F5344CB8AC3E}">
        <p14:creationId xmlns:p14="http://schemas.microsoft.com/office/powerpoint/2010/main" val="2682069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is</a:t>
            </a:r>
            <a:r>
              <a:rPr lang="en-US" baseline="0" dirty="0" smtClean="0"/>
              <a:t> so much negative sentiment for the two candidates, this will attract a larger 3</a:t>
            </a:r>
            <a:r>
              <a:rPr lang="en-US" baseline="30000" dirty="0" smtClean="0"/>
              <a:t>rd</a:t>
            </a:r>
            <a:r>
              <a:rPr lang="en-US" baseline="0" dirty="0" smtClean="0"/>
              <a:t> party vote or lower turnout (meaning more people just chose not to vote) or both.</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7</a:t>
            </a:fld>
            <a:endParaRPr lang="en-US" dirty="0"/>
          </a:p>
        </p:txBody>
      </p:sp>
    </p:spTree>
    <p:extLst>
      <p:ext uri="{BB962C8B-B14F-4D97-AF65-F5344CB8AC3E}">
        <p14:creationId xmlns:p14="http://schemas.microsoft.com/office/powerpoint/2010/main" val="3935668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http://www.gallup.com/poll/195809/voters-prefer-trump-economy-clinton-issues.aspx?g_source=Election 2016&amp;g_medium=</a:t>
            </a:r>
            <a:r>
              <a:rPr lang="en-US" dirty="0" err="1" smtClean="0"/>
              <a:t>newsfeed&amp;g_campaign</a:t>
            </a:r>
            <a:r>
              <a:rPr lang="en-US" dirty="0" smtClean="0"/>
              <a:t>=tiles </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10</a:t>
            </a:fld>
            <a:endParaRPr lang="en-US" dirty="0"/>
          </a:p>
        </p:txBody>
      </p:sp>
    </p:spTree>
    <p:extLst>
      <p:ext uri="{BB962C8B-B14F-4D97-AF65-F5344CB8AC3E}">
        <p14:creationId xmlns:p14="http://schemas.microsoft.com/office/powerpoint/2010/main" val="2525530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is bad news for a political party when it is internally divided.  The “message stream” (from TV, internet, newspapers, social media, etc.) is mixed, some positive and some negative.  Moderates and Independents receive these messages and conclude there may be something wrong with the candidate (i.e., in this case, Trump)—thus they are more likely to vote for the other candidate (i.e., Hillary Clinton) because the message</a:t>
            </a:r>
            <a:r>
              <a:rPr lang="en-US" baseline="0" dirty="0" smtClean="0"/>
              <a:t> stream about the other candidate is more unified and positive, given that there is more unity in the other party.</a:t>
            </a:r>
            <a:endParaRPr lang="en-US" dirty="0" smtClean="0"/>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12</a:t>
            </a:fld>
            <a:endParaRPr lang="en-US" dirty="0"/>
          </a:p>
        </p:txBody>
      </p:sp>
    </p:spTree>
    <p:extLst>
      <p:ext uri="{BB962C8B-B14F-4D97-AF65-F5344CB8AC3E}">
        <p14:creationId xmlns:p14="http://schemas.microsoft.com/office/powerpoint/2010/main" val="418879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2016</a:t>
            </a:r>
            <a:r>
              <a:rPr lang="en-US" baseline="0" dirty="0" smtClean="0"/>
              <a:t> p</a:t>
            </a:r>
            <a:r>
              <a:rPr lang="en-US" dirty="0" smtClean="0"/>
              <a:t>olling date on who</a:t>
            </a:r>
            <a:r>
              <a:rPr lang="en-US" baseline="0" dirty="0" smtClean="0"/>
              <a:t> won the debates is provided by CNN, though this information was posted on fivethirtyeight.com --</a:t>
            </a:r>
            <a:r>
              <a:rPr lang="en-US" dirty="0" smtClean="0"/>
              <a:t> http://fivethirtyeight.com/features/clinton-probably-finished-off-trump-last-night/</a:t>
            </a:r>
          </a:p>
          <a:p>
            <a:endParaRPr lang="en-US" dirty="0" smtClean="0"/>
          </a:p>
          <a:p>
            <a:r>
              <a:rPr lang="en-US" dirty="0" smtClean="0"/>
              <a:t>Source:  Post-debate</a:t>
            </a:r>
            <a:r>
              <a:rPr lang="en-US" baseline="0" dirty="0" smtClean="0"/>
              <a:t> polling data -- http://fivethirtyeight.com/features/election-update-is-the-presidential-race-tightening/ </a:t>
            </a:r>
          </a:p>
          <a:p>
            <a:endParaRPr lang="en-US" baseline="0" dirty="0" smtClean="0"/>
          </a:p>
          <a:p>
            <a:r>
              <a:rPr lang="en-US" baseline="0" dirty="0" smtClean="0"/>
              <a:t>In the end, Hillary Clinton’s apparent dominance in the presidential debates didn’t tip the election in her favor.  In fact, the RCP 4-Way average poll showed that Hillary Clinton’s lead in the average polling fell from 7.0% to 5.8% following the 3</a:t>
            </a:r>
            <a:r>
              <a:rPr lang="en-US" baseline="30000" dirty="0" smtClean="0"/>
              <a:t>rd</a:t>
            </a:r>
            <a:r>
              <a:rPr lang="en-US" baseline="0" dirty="0" smtClean="0"/>
              <a:t> debate.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15</a:t>
            </a:fld>
            <a:endParaRPr lang="en-US" dirty="0"/>
          </a:p>
        </p:txBody>
      </p:sp>
    </p:spTree>
    <p:extLst>
      <p:ext uri="{BB962C8B-B14F-4D97-AF65-F5344CB8AC3E}">
        <p14:creationId xmlns:p14="http://schemas.microsoft.com/office/powerpoint/2010/main" val="2814084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http://www.270towin.com/</a:t>
            </a:r>
          </a:p>
          <a:p>
            <a:r>
              <a:rPr lang="en-US" dirty="0" smtClean="0"/>
              <a:t>Date:  Sept 6 2016</a:t>
            </a:r>
            <a:endParaRPr lang="en-US" dirty="0"/>
          </a:p>
        </p:txBody>
      </p:sp>
      <p:sp>
        <p:nvSpPr>
          <p:cNvPr id="4" name="Slide Number Placeholder 3"/>
          <p:cNvSpPr>
            <a:spLocks noGrp="1"/>
          </p:cNvSpPr>
          <p:nvPr>
            <p:ph type="sldNum" sz="quarter" idx="10"/>
          </p:nvPr>
        </p:nvSpPr>
        <p:spPr/>
        <p:txBody>
          <a:bodyPr/>
          <a:lstStyle/>
          <a:p>
            <a:fld id="{7B4453D7-A430-4E5D-890F-BF994F7EA96F}" type="slidenum">
              <a:rPr lang="en-US" smtClean="0"/>
              <a:t>17</a:t>
            </a:fld>
            <a:endParaRPr lang="en-US" dirty="0"/>
          </a:p>
        </p:txBody>
      </p:sp>
    </p:spTree>
    <p:extLst>
      <p:ext uri="{BB962C8B-B14F-4D97-AF65-F5344CB8AC3E}">
        <p14:creationId xmlns:p14="http://schemas.microsoft.com/office/powerpoint/2010/main" val="830204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0A20B190-249C-4D48-8805-100B745C32A0}" type="datetimeFigureOut">
              <a:rPr lang="en-US" smtClean="0"/>
              <a:t>11/26/2016</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8A90978F-E78F-4033-B81B-FB90826243B2}" type="slidenum">
              <a:rPr lang="en-US" smtClean="0"/>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A20B190-249C-4D48-8805-100B745C32A0}" type="datetimeFigureOut">
              <a:rPr lang="en-US" smtClean="0"/>
              <a:t>11/26/2016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90978F-E78F-4033-B81B-FB90826243B2}"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6915912" y="3009901"/>
            <a:ext cx="457200" cy="441325"/>
          </a:xfrm>
        </p:spPr>
        <p:txBody>
          <a:bodyPr/>
          <a:lstStyle/>
          <a:p>
            <a:fld id="{8A90978F-E78F-4033-B81B-FB90826243B2}" type="slidenum">
              <a:rPr lang="en-US" smtClean="0"/>
              <a:t>‹#›</a:t>
            </a:fld>
            <a:endParaRPr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A20B190-249C-4D48-8805-100B745C32A0}" type="datetimeFigureOut">
              <a:rPr lang="en-US" smtClean="0"/>
              <a:t>11/26/2016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0A20B190-249C-4D48-8805-100B745C32A0}" type="datetimeFigureOut">
              <a:rPr lang="en-US" smtClean="0"/>
              <a:t>11/26/2016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361688" y="1026372"/>
            <a:ext cx="457200" cy="441325"/>
          </a:xfrm>
        </p:spPr>
        <p:txBody>
          <a:bodyPr/>
          <a:lstStyle/>
          <a:p>
            <a:fld id="{8A90978F-E78F-4033-B81B-FB90826243B2}" type="slidenum">
              <a:rPr lang="en-US" smtClean="0"/>
              <a:t>‹#›</a:t>
            </a:fld>
            <a:endParaRPr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0A20B190-249C-4D48-8805-100B745C32A0}" type="datetimeFigureOut">
              <a:rPr lang="en-US" smtClean="0"/>
              <a:t>11/26/2016</a:t>
            </a:fld>
            <a:endParaRPr lang="en-US" dirty="0"/>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8A90978F-E78F-4033-B81B-FB90826243B2}" type="slidenum">
              <a:rPr lang="en-US" smtClean="0"/>
              <a:t>‹#›</a:t>
            </a:fld>
            <a:endParaRPr lang="en-US" dirty="0"/>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0A20B190-249C-4D48-8805-100B745C32A0}" type="datetimeFigureOut">
              <a:rPr lang="en-US" smtClean="0"/>
              <a:t>11/26/2016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90978F-E78F-4033-B81B-FB90826243B2}" type="slidenum">
              <a:rPr lang="en-US" smtClean="0"/>
              <a:t>‹#›</a:t>
            </a:fld>
            <a:endParaRPr lang="en-US" dirty="0"/>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0A20B190-249C-4D48-8805-100B745C32A0}" type="datetimeFigureOut">
              <a:rPr lang="en-US" smtClean="0"/>
              <a:t>11/26/2016</a:t>
            </a:fld>
            <a:endParaRPr lang="en-US" dirty="0"/>
          </a:p>
        </p:txBody>
      </p:sp>
      <p:sp>
        <p:nvSpPr>
          <p:cNvPr id="8" name="Footer Placeholder 7"/>
          <p:cNvSpPr>
            <a:spLocks noGrp="1"/>
          </p:cNvSpPr>
          <p:nvPr>
            <p:ph type="ftr" sz="quarter" idx="11"/>
          </p:nvPr>
        </p:nvSpPr>
        <p:spPr>
          <a:xfrm>
            <a:off x="304800" y="6409944"/>
            <a:ext cx="3581400" cy="365760"/>
          </a:xfrm>
        </p:spPr>
        <p:txBody>
          <a:bodyPr/>
          <a:lstStyle/>
          <a:p>
            <a:endParaRPr lang="en-US" dirty="0"/>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8A90978F-E78F-4033-B81B-FB90826243B2}" type="slidenum">
              <a:rPr lang="en-US" smtClean="0"/>
              <a:t>‹#›</a:t>
            </a:fld>
            <a:endParaRPr lang="en-US" dirty="0"/>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A20B190-249C-4D48-8805-100B745C32A0}" type="datetimeFigureOut">
              <a:rPr lang="en-US" smtClean="0"/>
              <a:t>11/26/2016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4343400" y="1036020"/>
            <a:ext cx="457200" cy="441325"/>
          </a:xfrm>
        </p:spPr>
        <p:txBody>
          <a:bodyPr/>
          <a:lstStyle/>
          <a:p>
            <a:fld id="{8A90978F-E78F-4033-B81B-FB90826243B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0A20B190-249C-4D48-8805-100B745C32A0}" type="datetimeFigureOut">
              <a:rPr lang="en-US" smtClean="0"/>
              <a:t>11/26/2016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8A90978F-E78F-4033-B81B-FB90826243B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8A90978F-E78F-4033-B81B-FB90826243B2}" type="slidenum">
              <a:rPr lang="en-US" smtClean="0"/>
              <a:t>‹#›</a:t>
            </a:fld>
            <a:endParaRPr lang="en-US" dirty="0"/>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p:txBody>
          <a:bodyPr/>
          <a:lstStyle/>
          <a:p>
            <a:fld id="{0A20B190-249C-4D48-8805-100B745C32A0}" type="datetimeFigureOut">
              <a:rPr lang="en-US" smtClean="0"/>
              <a:t>11/26/2016</a:t>
            </a:fld>
            <a:endParaRPr lang="en-US" dirty="0"/>
          </a:p>
        </p:txBody>
      </p:sp>
      <p:sp>
        <p:nvSpPr>
          <p:cNvPr id="6" name="Footer Placeholder 5"/>
          <p:cNvSpPr>
            <a:spLocks noGrp="1"/>
          </p:cNvSpPr>
          <p:nvPr>
            <p:ph type="ftr" sz="quarter" idx="11"/>
          </p:nvPr>
        </p:nvSpPr>
        <p:spPr>
          <a:xfrm>
            <a:off x="301752" y="6410848"/>
            <a:ext cx="3383280" cy="365760"/>
          </a:xfrm>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p>
            <a:fld id="{8A90978F-E78F-4033-B81B-FB90826243B2}" type="slidenum">
              <a:rPr lang="en-US" smtClean="0"/>
              <a:t>‹#›</a:t>
            </a:fld>
            <a:endParaRPr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a:xfrm>
            <a:off x="5788152" y="6404984"/>
            <a:ext cx="3044952" cy="365760"/>
          </a:xfrm>
        </p:spPr>
        <p:txBody>
          <a:bodyPr/>
          <a:lstStyle/>
          <a:p>
            <a:fld id="{0A20B190-249C-4D48-8805-100B745C32A0}" type="datetimeFigureOut">
              <a:rPr lang="en-US" smtClean="0"/>
              <a:t>11/26/2016</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0A20B190-249C-4D48-8805-100B745C32A0}" type="datetimeFigureOut">
              <a:rPr lang="en-US" smtClean="0"/>
              <a:t>11/26/2016</a:t>
            </a:fld>
            <a:endParaRPr lang="en-US" dirty="0"/>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8A90978F-E78F-4033-B81B-FB90826243B2}" type="slidenum">
              <a:rPr lang="en-US" smtClean="0"/>
              <a:t>‹#›</a:t>
            </a:fld>
            <a:endParaRPr lang="en-US" dirty="0"/>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b="1" dirty="0" smtClean="0"/>
              <a:t>The 2016 Presidential Election Campaign</a:t>
            </a:r>
            <a:endParaRPr lang="en-US" b="1" dirty="0"/>
          </a:p>
        </p:txBody>
      </p:sp>
    </p:spTree>
    <p:extLst>
      <p:ext uri="{BB962C8B-B14F-4D97-AF65-F5344CB8AC3E}">
        <p14:creationId xmlns:p14="http://schemas.microsoft.com/office/powerpoint/2010/main" val="1530800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228600"/>
            <a:ext cx="8077200" cy="892552"/>
          </a:xfrm>
          <a:prstGeom prst="rect">
            <a:avLst/>
          </a:prstGeom>
          <a:noFill/>
        </p:spPr>
        <p:txBody>
          <a:bodyPr wrap="square" rtlCol="0">
            <a:spAutoFit/>
          </a:bodyPr>
          <a:lstStyle/>
          <a:p>
            <a:r>
              <a:rPr lang="en-US" sz="3200" b="1" dirty="0" smtClean="0">
                <a:solidFill>
                  <a:schemeClr val="accent1"/>
                </a:solidFill>
              </a:rPr>
              <a:t>2016 Presidential Candidates</a:t>
            </a:r>
          </a:p>
          <a:p>
            <a:r>
              <a:rPr lang="en-US" sz="2000" b="1" dirty="0" smtClean="0">
                <a:solidFill>
                  <a:schemeClr val="accent1"/>
                </a:solidFill>
              </a:rPr>
              <a:t>Gallup:  Issue Advantage – Issue Disadvantage</a:t>
            </a:r>
            <a:endParaRPr lang="en-US" sz="2000" b="1" dirty="0">
              <a:solidFill>
                <a:schemeClr val="accent1"/>
              </a:solidFill>
            </a:endParaRPr>
          </a:p>
        </p:txBody>
      </p:sp>
      <p:sp>
        <p:nvSpPr>
          <p:cNvPr id="2" name="TextBox 1"/>
          <p:cNvSpPr txBox="1"/>
          <p:nvPr/>
        </p:nvSpPr>
        <p:spPr>
          <a:xfrm>
            <a:off x="4800600" y="1371600"/>
            <a:ext cx="3810000" cy="4524315"/>
          </a:xfrm>
          <a:prstGeom prst="rect">
            <a:avLst/>
          </a:prstGeom>
          <a:noFill/>
        </p:spPr>
        <p:txBody>
          <a:bodyPr wrap="square" rtlCol="0">
            <a:spAutoFit/>
          </a:bodyPr>
          <a:lstStyle/>
          <a:p>
            <a:r>
              <a:rPr lang="en-US" dirty="0" smtClean="0"/>
              <a:t>Here is another look at the issues, and which candidate had an advantage with the public</a:t>
            </a:r>
          </a:p>
          <a:p>
            <a:endParaRPr lang="en-US" dirty="0"/>
          </a:p>
          <a:p>
            <a:r>
              <a:rPr lang="en-US" dirty="0" smtClean="0"/>
              <a:t>As mentioned on the previous slide, the valence issues seemed to dominate the election, so in the end, many of the issues in this Gallup Poll didn’t seem to matter</a:t>
            </a:r>
          </a:p>
          <a:p>
            <a:endParaRPr lang="en-US" dirty="0"/>
          </a:p>
          <a:p>
            <a:r>
              <a:rPr lang="en-US" dirty="0" smtClean="0"/>
              <a:t>But, on Election Day (2016), Exit Polls suggested that the state of the economy was the top issue concern for voters, and Gallup found that Trump had a slight 3% advantage on this issue</a:t>
            </a:r>
            <a:endParaRPr lang="en-US" dirty="0"/>
          </a:p>
        </p:txBody>
      </p:sp>
      <p:pic>
        <p:nvPicPr>
          <p:cNvPr id="5" name="Picture 4"/>
          <p:cNvPicPr>
            <a:picLocks noChangeAspect="1"/>
          </p:cNvPicPr>
          <p:nvPr/>
        </p:nvPicPr>
        <p:blipFill>
          <a:blip r:embed="rId3"/>
          <a:stretch>
            <a:fillRect/>
          </a:stretch>
        </p:blipFill>
        <p:spPr>
          <a:xfrm>
            <a:off x="838200" y="1219200"/>
            <a:ext cx="3460685" cy="4995371"/>
          </a:xfrm>
          <a:prstGeom prst="rect">
            <a:avLst/>
          </a:prstGeom>
        </p:spPr>
      </p:pic>
    </p:spTree>
    <p:extLst>
      <p:ext uri="{BB962C8B-B14F-4D97-AF65-F5344CB8AC3E}">
        <p14:creationId xmlns:p14="http://schemas.microsoft.com/office/powerpoint/2010/main" val="3473734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Party Divisions</a:t>
            </a:r>
            <a:endParaRPr lang="en-US" dirty="0"/>
          </a:p>
        </p:txBody>
      </p:sp>
    </p:spTree>
    <p:extLst>
      <p:ext uri="{BB962C8B-B14F-4D97-AF65-F5344CB8AC3E}">
        <p14:creationId xmlns:p14="http://schemas.microsoft.com/office/powerpoint/2010/main" val="2813980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tional Review Conservatives Against Trump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 y="1371600"/>
            <a:ext cx="3463636"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 y="228600"/>
            <a:ext cx="8382000" cy="892552"/>
          </a:xfrm>
          <a:prstGeom prst="rect">
            <a:avLst/>
          </a:prstGeom>
          <a:noFill/>
        </p:spPr>
        <p:txBody>
          <a:bodyPr wrap="square" rtlCol="0">
            <a:spAutoFit/>
          </a:bodyPr>
          <a:lstStyle/>
          <a:p>
            <a:r>
              <a:rPr lang="en-US" sz="3200" b="1" dirty="0" smtClean="0">
                <a:solidFill>
                  <a:schemeClr val="accent1"/>
                </a:solidFill>
              </a:rPr>
              <a:t>A Divided Republican Party</a:t>
            </a:r>
          </a:p>
          <a:p>
            <a:r>
              <a:rPr lang="en-US" sz="2000" b="1" dirty="0" smtClean="0">
                <a:solidFill>
                  <a:schemeClr val="accent1"/>
                </a:solidFill>
              </a:rPr>
              <a:t>Conservative Ideologues Oppose Trump</a:t>
            </a:r>
            <a:endParaRPr lang="en-US" sz="2000" b="1" dirty="0">
              <a:solidFill>
                <a:schemeClr val="accent1"/>
              </a:solidFill>
            </a:endParaRPr>
          </a:p>
        </p:txBody>
      </p:sp>
      <p:sp>
        <p:nvSpPr>
          <p:cNvPr id="4" name="TextBox 3"/>
          <p:cNvSpPr txBox="1"/>
          <p:nvPr/>
        </p:nvSpPr>
        <p:spPr>
          <a:xfrm>
            <a:off x="3962400" y="1219200"/>
            <a:ext cx="4876800" cy="5078313"/>
          </a:xfrm>
          <a:prstGeom prst="rect">
            <a:avLst/>
          </a:prstGeom>
          <a:solidFill>
            <a:schemeClr val="accent5">
              <a:lumMod val="20000"/>
              <a:lumOff val="80000"/>
            </a:schemeClr>
          </a:solidFill>
        </p:spPr>
        <p:txBody>
          <a:bodyPr wrap="square" rtlCol="0">
            <a:spAutoFit/>
          </a:bodyPr>
          <a:lstStyle/>
          <a:p>
            <a:r>
              <a:rPr lang="en-US" dirty="0" smtClean="0"/>
              <a:t>The National Review </a:t>
            </a:r>
            <a:r>
              <a:rPr lang="en-US" dirty="0"/>
              <a:t>is the longest running conservative publication in </a:t>
            </a:r>
            <a:r>
              <a:rPr lang="en-US" dirty="0" smtClean="0"/>
              <a:t>America.  It represents the views of conservative ideologues</a:t>
            </a:r>
          </a:p>
          <a:p>
            <a:endParaRPr lang="en-US" dirty="0"/>
          </a:p>
          <a:p>
            <a:r>
              <a:rPr lang="en-US" dirty="0" smtClean="0"/>
              <a:t>The editors of the National Review positioned themselves strongly against Donald Trump, because Trump has some liberal ideas and they feared he would advance the Democratic agenda as president </a:t>
            </a:r>
          </a:p>
          <a:p>
            <a:endParaRPr lang="en-US" dirty="0"/>
          </a:p>
          <a:p>
            <a:r>
              <a:rPr lang="en-US" dirty="0" smtClean="0"/>
              <a:t>This created divisions within the Republican Party, which is typically bad news for the party’s nominee (Trump).  A unified party is necessary to communicate a clear and positive message to independent and moderate voters, who usually make the difference in a presidential election.  </a:t>
            </a:r>
            <a:endParaRPr lang="en-US" dirty="0"/>
          </a:p>
        </p:txBody>
      </p:sp>
    </p:spTree>
    <p:extLst>
      <p:ext uri="{BB962C8B-B14F-4D97-AF65-F5344CB8AC3E}">
        <p14:creationId xmlns:p14="http://schemas.microsoft.com/office/powerpoint/2010/main" val="2747000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1295399"/>
            <a:ext cx="4191000" cy="4635501"/>
          </a:xfrm>
          <a:prstGeom prst="rect">
            <a:avLst/>
          </a:prstGeom>
        </p:spPr>
      </p:pic>
      <p:sp>
        <p:nvSpPr>
          <p:cNvPr id="3" name="TextBox 2"/>
          <p:cNvSpPr txBox="1"/>
          <p:nvPr/>
        </p:nvSpPr>
        <p:spPr>
          <a:xfrm>
            <a:off x="381000" y="228600"/>
            <a:ext cx="8382000" cy="892552"/>
          </a:xfrm>
          <a:prstGeom prst="rect">
            <a:avLst/>
          </a:prstGeom>
          <a:noFill/>
        </p:spPr>
        <p:txBody>
          <a:bodyPr wrap="square" rtlCol="0">
            <a:spAutoFit/>
          </a:bodyPr>
          <a:lstStyle/>
          <a:p>
            <a:r>
              <a:rPr lang="en-US" sz="3200" b="1" dirty="0" smtClean="0">
                <a:solidFill>
                  <a:schemeClr val="accent1"/>
                </a:solidFill>
              </a:rPr>
              <a:t>A Divided Republican Party</a:t>
            </a:r>
          </a:p>
          <a:p>
            <a:r>
              <a:rPr lang="en-US" sz="2000" b="1" dirty="0" smtClean="0">
                <a:solidFill>
                  <a:schemeClr val="accent1"/>
                </a:solidFill>
              </a:rPr>
              <a:t>Public Perception</a:t>
            </a:r>
            <a:endParaRPr lang="en-US" sz="2000" b="1" dirty="0">
              <a:solidFill>
                <a:schemeClr val="accent1"/>
              </a:solidFill>
            </a:endParaRPr>
          </a:p>
        </p:txBody>
      </p:sp>
      <p:sp>
        <p:nvSpPr>
          <p:cNvPr id="4" name="TextBox 3"/>
          <p:cNvSpPr txBox="1"/>
          <p:nvPr/>
        </p:nvSpPr>
        <p:spPr>
          <a:xfrm>
            <a:off x="4876800" y="1295399"/>
            <a:ext cx="3657600" cy="5016758"/>
          </a:xfrm>
          <a:prstGeom prst="rect">
            <a:avLst/>
          </a:prstGeom>
          <a:solidFill>
            <a:schemeClr val="accent5">
              <a:lumMod val="20000"/>
              <a:lumOff val="80000"/>
            </a:schemeClr>
          </a:solidFill>
        </p:spPr>
        <p:txBody>
          <a:bodyPr wrap="square" rtlCol="0">
            <a:spAutoFit/>
          </a:bodyPr>
          <a:lstStyle/>
          <a:p>
            <a:r>
              <a:rPr lang="en-US" sz="2000" dirty="0" smtClean="0"/>
              <a:t>In June 2016, the perception among the public was that Trump would be much less likely to unite the Republican Party than Hillary Clinton would be to unite the Democratic </a:t>
            </a:r>
            <a:r>
              <a:rPr lang="en-US" sz="2000" dirty="0" smtClean="0"/>
              <a:t>Party</a:t>
            </a:r>
          </a:p>
          <a:p>
            <a:endParaRPr lang="en-US" sz="2000" dirty="0"/>
          </a:p>
          <a:p>
            <a:r>
              <a:rPr lang="en-US" sz="2000" dirty="0" smtClean="0"/>
              <a:t>On Election Day (2016), Exit Polls showed that Trump won 88% of Republican voters, slightly down from the typical 90% or better, but Hillary Clinton only won 89% of Democratic voters, also down from the normal 90% or better</a:t>
            </a:r>
            <a:endParaRPr lang="en-US" sz="2000" dirty="0"/>
          </a:p>
        </p:txBody>
      </p:sp>
    </p:spTree>
    <p:extLst>
      <p:ext uri="{BB962C8B-B14F-4D97-AF65-F5344CB8AC3E}">
        <p14:creationId xmlns:p14="http://schemas.microsoft.com/office/powerpoint/2010/main" val="2987606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Which Candidate won the debates?</a:t>
            </a:r>
            <a:endParaRPr lang="en-US" dirty="0"/>
          </a:p>
        </p:txBody>
      </p:sp>
      <p:sp>
        <p:nvSpPr>
          <p:cNvPr id="3" name="Title 2"/>
          <p:cNvSpPr>
            <a:spLocks noGrp="1"/>
          </p:cNvSpPr>
          <p:nvPr>
            <p:ph type="title"/>
          </p:nvPr>
        </p:nvSpPr>
        <p:spPr/>
        <p:txBody>
          <a:bodyPr/>
          <a:lstStyle/>
          <a:p>
            <a:r>
              <a:rPr lang="en-US" dirty="0" smtClean="0"/>
              <a:t>Polling Data</a:t>
            </a:r>
            <a:endParaRPr lang="en-US" dirty="0"/>
          </a:p>
        </p:txBody>
      </p:sp>
    </p:spTree>
    <p:extLst>
      <p:ext uri="{BB962C8B-B14F-4D97-AF65-F5344CB8AC3E}">
        <p14:creationId xmlns:p14="http://schemas.microsoft.com/office/powerpoint/2010/main" val="279474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159252"/>
            <a:ext cx="4838700" cy="2771838"/>
          </a:xfrm>
          <a:prstGeom prst="rect">
            <a:avLst/>
          </a:prstGeom>
        </p:spPr>
      </p:pic>
      <p:pic>
        <p:nvPicPr>
          <p:cNvPr id="3" name="Picture 2"/>
          <p:cNvPicPr>
            <a:picLocks noChangeAspect="1"/>
          </p:cNvPicPr>
          <p:nvPr/>
        </p:nvPicPr>
        <p:blipFill>
          <a:blip r:embed="rId4"/>
          <a:stretch>
            <a:fillRect/>
          </a:stretch>
        </p:blipFill>
        <p:spPr>
          <a:xfrm>
            <a:off x="635000" y="3892989"/>
            <a:ext cx="5186362" cy="2293467"/>
          </a:xfrm>
          <a:prstGeom prst="rect">
            <a:avLst/>
          </a:prstGeom>
        </p:spPr>
      </p:pic>
      <p:sp>
        <p:nvSpPr>
          <p:cNvPr id="4" name="TextBox 3"/>
          <p:cNvSpPr txBox="1"/>
          <p:nvPr/>
        </p:nvSpPr>
        <p:spPr>
          <a:xfrm>
            <a:off x="381000" y="228600"/>
            <a:ext cx="8382000" cy="892552"/>
          </a:xfrm>
          <a:prstGeom prst="rect">
            <a:avLst/>
          </a:prstGeom>
          <a:noFill/>
        </p:spPr>
        <p:txBody>
          <a:bodyPr wrap="square" rtlCol="0">
            <a:spAutoFit/>
          </a:bodyPr>
          <a:lstStyle/>
          <a:p>
            <a:r>
              <a:rPr lang="en-US" sz="3200" b="1" dirty="0" smtClean="0">
                <a:solidFill>
                  <a:schemeClr val="accent1"/>
                </a:solidFill>
              </a:rPr>
              <a:t>The Presidential Debates</a:t>
            </a:r>
          </a:p>
          <a:p>
            <a:r>
              <a:rPr lang="en-US" sz="2000" b="1" dirty="0" smtClean="0">
                <a:solidFill>
                  <a:schemeClr val="accent1"/>
                </a:solidFill>
              </a:rPr>
              <a:t>Public Perception of the Winner</a:t>
            </a:r>
            <a:endParaRPr lang="en-US" sz="2000" b="1" dirty="0">
              <a:solidFill>
                <a:schemeClr val="accent1"/>
              </a:solidFill>
            </a:endParaRPr>
          </a:p>
        </p:txBody>
      </p:sp>
      <p:sp>
        <p:nvSpPr>
          <p:cNvPr id="5" name="TextBox 4"/>
          <p:cNvSpPr txBox="1"/>
          <p:nvPr/>
        </p:nvSpPr>
        <p:spPr>
          <a:xfrm>
            <a:off x="5486400" y="1371600"/>
            <a:ext cx="3276600" cy="2031325"/>
          </a:xfrm>
          <a:prstGeom prst="rect">
            <a:avLst/>
          </a:prstGeom>
          <a:solidFill>
            <a:schemeClr val="accent5">
              <a:lumMod val="20000"/>
              <a:lumOff val="80000"/>
            </a:schemeClr>
          </a:solidFill>
        </p:spPr>
        <p:txBody>
          <a:bodyPr wrap="square" rtlCol="0">
            <a:spAutoFit/>
          </a:bodyPr>
          <a:lstStyle/>
          <a:p>
            <a:r>
              <a:rPr lang="en-US" dirty="0" smtClean="0"/>
              <a:t>In 2016, the CNN instant polls following each debate found that the public believed that Hillary Clinton won the debates, even more decisively than the winners in past presidential campaigns</a:t>
            </a:r>
            <a:endParaRPr lang="en-US" dirty="0"/>
          </a:p>
        </p:txBody>
      </p:sp>
      <p:sp>
        <p:nvSpPr>
          <p:cNvPr id="6" name="TextBox 5"/>
          <p:cNvSpPr txBox="1"/>
          <p:nvPr/>
        </p:nvSpPr>
        <p:spPr>
          <a:xfrm>
            <a:off x="6019800" y="4162559"/>
            <a:ext cx="2590800" cy="1754326"/>
          </a:xfrm>
          <a:prstGeom prst="rect">
            <a:avLst/>
          </a:prstGeom>
          <a:solidFill>
            <a:schemeClr val="accent1">
              <a:lumMod val="20000"/>
              <a:lumOff val="80000"/>
            </a:schemeClr>
          </a:solidFill>
        </p:spPr>
        <p:txBody>
          <a:bodyPr wrap="square" rtlCol="0">
            <a:spAutoFit/>
          </a:bodyPr>
          <a:lstStyle/>
          <a:p>
            <a:r>
              <a:rPr lang="en-US" dirty="0" smtClean="0"/>
              <a:t>FiveThirtyEight.com found that Hillary Clinton’s polling margins over Donald Trump increased after each debate</a:t>
            </a:r>
            <a:endParaRPr lang="en-US" dirty="0"/>
          </a:p>
        </p:txBody>
      </p:sp>
    </p:spTree>
    <p:extLst>
      <p:ext uri="{BB962C8B-B14F-4D97-AF65-F5344CB8AC3E}">
        <p14:creationId xmlns:p14="http://schemas.microsoft.com/office/powerpoint/2010/main" val="271113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Which Candidate Is Leading in the Polls?</a:t>
            </a:r>
            <a:endParaRPr lang="en-US" dirty="0"/>
          </a:p>
        </p:txBody>
      </p:sp>
      <p:sp>
        <p:nvSpPr>
          <p:cNvPr id="3" name="Title 2"/>
          <p:cNvSpPr>
            <a:spLocks noGrp="1"/>
          </p:cNvSpPr>
          <p:nvPr>
            <p:ph type="title"/>
          </p:nvPr>
        </p:nvSpPr>
        <p:spPr/>
        <p:txBody>
          <a:bodyPr/>
          <a:lstStyle/>
          <a:p>
            <a:r>
              <a:rPr lang="en-US" dirty="0" smtClean="0"/>
              <a:t>Polling Data</a:t>
            </a:r>
            <a:endParaRPr lang="en-US" dirty="0"/>
          </a:p>
        </p:txBody>
      </p:sp>
    </p:spTree>
    <p:extLst>
      <p:ext uri="{BB962C8B-B14F-4D97-AF65-F5344CB8AC3E}">
        <p14:creationId xmlns:p14="http://schemas.microsoft.com/office/powerpoint/2010/main" val="326178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5" y="238803"/>
            <a:ext cx="9115425" cy="954107"/>
          </a:xfrm>
          <a:prstGeom prst="rect">
            <a:avLst/>
          </a:prstGeom>
          <a:noFill/>
        </p:spPr>
        <p:txBody>
          <a:bodyPr wrap="square" rtlCol="0">
            <a:spAutoFit/>
          </a:bodyPr>
          <a:lstStyle/>
          <a:p>
            <a:pPr algn="ctr"/>
            <a:r>
              <a:rPr lang="en-US" sz="3600" b="1" dirty="0" smtClean="0">
                <a:solidFill>
                  <a:schemeClr val="accent1"/>
                </a:solidFill>
              </a:rPr>
              <a:t>The Battleground States (September)</a:t>
            </a:r>
          </a:p>
          <a:p>
            <a:pPr algn="ctr"/>
            <a:r>
              <a:rPr lang="en-US" sz="2000" b="1" dirty="0" smtClean="0">
                <a:solidFill>
                  <a:schemeClr val="accent1"/>
                </a:solidFill>
              </a:rPr>
              <a:t>270towin.com:  September 6 2016</a:t>
            </a:r>
            <a:endParaRPr lang="en-US" sz="2000" b="1" dirty="0">
              <a:solidFill>
                <a:schemeClr val="accent1"/>
              </a:solidFill>
            </a:endParaRPr>
          </a:p>
        </p:txBody>
      </p:sp>
      <p:sp>
        <p:nvSpPr>
          <p:cNvPr id="3" name="TextBox 2"/>
          <p:cNvSpPr txBox="1"/>
          <p:nvPr/>
        </p:nvSpPr>
        <p:spPr>
          <a:xfrm>
            <a:off x="6019800" y="1432679"/>
            <a:ext cx="2743200" cy="3970318"/>
          </a:xfrm>
          <a:prstGeom prst="rect">
            <a:avLst/>
          </a:prstGeom>
          <a:solidFill>
            <a:schemeClr val="accent5">
              <a:lumMod val="20000"/>
              <a:lumOff val="80000"/>
            </a:schemeClr>
          </a:solidFill>
          <a:ln>
            <a:solidFill>
              <a:schemeClr val="bg1"/>
            </a:solidFill>
          </a:ln>
        </p:spPr>
        <p:txBody>
          <a:bodyPr wrap="square" rtlCol="0">
            <a:spAutoFit/>
          </a:bodyPr>
          <a:lstStyle/>
          <a:p>
            <a:r>
              <a:rPr lang="en-US" dirty="0" smtClean="0"/>
              <a:t>According to the polls in </a:t>
            </a:r>
            <a:r>
              <a:rPr lang="en-US" dirty="0"/>
              <a:t>each </a:t>
            </a:r>
            <a:r>
              <a:rPr lang="en-US" dirty="0" smtClean="0"/>
              <a:t>state, Hillary Clinton was very close to 270 electoral votes in early September (2016)</a:t>
            </a:r>
            <a:endParaRPr lang="en-US" dirty="0"/>
          </a:p>
          <a:p>
            <a:endParaRPr lang="en-US" dirty="0" smtClean="0"/>
          </a:p>
          <a:p>
            <a:r>
              <a:rPr lang="en-US" dirty="0" smtClean="0"/>
              <a:t>The electoral map favored Hillary Clinton with 2 months left in the campaign.  Some “Republican” states were competitive:  Arizona, Georgia, Missouri, South Carolina</a:t>
            </a:r>
            <a:endParaRPr lang="en-US" dirty="0"/>
          </a:p>
        </p:txBody>
      </p:sp>
      <p:pic>
        <p:nvPicPr>
          <p:cNvPr id="5" name="Picture 4"/>
          <p:cNvPicPr>
            <a:picLocks noChangeAspect="1"/>
          </p:cNvPicPr>
          <p:nvPr/>
        </p:nvPicPr>
        <p:blipFill>
          <a:blip r:embed="rId3"/>
          <a:stretch>
            <a:fillRect/>
          </a:stretch>
        </p:blipFill>
        <p:spPr>
          <a:xfrm>
            <a:off x="180975" y="5538966"/>
            <a:ext cx="6267450" cy="666750"/>
          </a:xfrm>
          <a:prstGeom prst="rect">
            <a:avLst/>
          </a:prstGeom>
        </p:spPr>
      </p:pic>
      <p:pic>
        <p:nvPicPr>
          <p:cNvPr id="6" name="Picture 5"/>
          <p:cNvPicPr>
            <a:picLocks noChangeAspect="1"/>
          </p:cNvPicPr>
          <p:nvPr/>
        </p:nvPicPr>
        <p:blipFill>
          <a:blip r:embed="rId4"/>
          <a:stretch>
            <a:fillRect/>
          </a:stretch>
        </p:blipFill>
        <p:spPr>
          <a:xfrm>
            <a:off x="457200" y="1371600"/>
            <a:ext cx="5257800" cy="3988676"/>
          </a:xfrm>
          <a:prstGeom prst="rect">
            <a:avLst/>
          </a:prstGeom>
        </p:spPr>
      </p:pic>
    </p:spTree>
    <p:extLst>
      <p:ext uri="{BB962C8B-B14F-4D97-AF65-F5344CB8AC3E}">
        <p14:creationId xmlns:p14="http://schemas.microsoft.com/office/powerpoint/2010/main" val="1845081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28600"/>
            <a:ext cx="8305800" cy="954107"/>
          </a:xfrm>
          <a:prstGeom prst="rect">
            <a:avLst/>
          </a:prstGeom>
          <a:noFill/>
        </p:spPr>
        <p:txBody>
          <a:bodyPr wrap="square" rtlCol="0">
            <a:spAutoFit/>
          </a:bodyPr>
          <a:lstStyle/>
          <a:p>
            <a:pPr algn="ctr"/>
            <a:r>
              <a:rPr lang="en-US" sz="3600" b="1" dirty="0" smtClean="0">
                <a:solidFill>
                  <a:schemeClr val="accent1"/>
                </a:solidFill>
              </a:rPr>
              <a:t>The Battleground States (October)</a:t>
            </a:r>
          </a:p>
          <a:p>
            <a:pPr algn="ctr"/>
            <a:r>
              <a:rPr lang="en-US" sz="2000" b="1" dirty="0" smtClean="0">
                <a:solidFill>
                  <a:schemeClr val="accent1"/>
                </a:solidFill>
              </a:rPr>
              <a:t>270towin.com:  October 22 2016</a:t>
            </a:r>
            <a:endParaRPr lang="en-US" sz="2000" b="1" dirty="0">
              <a:solidFill>
                <a:schemeClr val="accent1"/>
              </a:solidFill>
            </a:endParaRPr>
          </a:p>
        </p:txBody>
      </p:sp>
      <p:sp>
        <p:nvSpPr>
          <p:cNvPr id="3" name="TextBox 2"/>
          <p:cNvSpPr txBox="1"/>
          <p:nvPr/>
        </p:nvSpPr>
        <p:spPr>
          <a:xfrm>
            <a:off x="5943600" y="1295400"/>
            <a:ext cx="2895600" cy="4247317"/>
          </a:xfrm>
          <a:prstGeom prst="rect">
            <a:avLst/>
          </a:prstGeom>
          <a:solidFill>
            <a:schemeClr val="accent5">
              <a:lumMod val="20000"/>
              <a:lumOff val="80000"/>
            </a:schemeClr>
          </a:solidFill>
          <a:ln>
            <a:solidFill>
              <a:schemeClr val="bg1"/>
            </a:solidFill>
          </a:ln>
        </p:spPr>
        <p:txBody>
          <a:bodyPr wrap="square" rtlCol="0">
            <a:spAutoFit/>
          </a:bodyPr>
          <a:lstStyle/>
          <a:p>
            <a:r>
              <a:rPr lang="en-US" dirty="0" smtClean="0"/>
              <a:t>According to the polls in </a:t>
            </a:r>
            <a:r>
              <a:rPr lang="en-US" dirty="0"/>
              <a:t>each </a:t>
            </a:r>
            <a:r>
              <a:rPr lang="en-US" dirty="0" smtClean="0"/>
              <a:t>state, Hillary Clinton would win the 270 electoral votes necessary, if the election were held on 10/22/2016 (two weeks prior to Election Day)</a:t>
            </a:r>
            <a:endParaRPr lang="en-US" dirty="0"/>
          </a:p>
          <a:p>
            <a:endParaRPr lang="en-US" dirty="0" smtClean="0"/>
          </a:p>
          <a:p>
            <a:r>
              <a:rPr lang="en-US" dirty="0" smtClean="0"/>
              <a:t>Some “Republican” states were competitive in the last 2 weeks of the campaign:  Alaska, Arizona, Georgia, Indiana, even Texas (Trump with only a 3% lead in Texas)</a:t>
            </a:r>
            <a:endParaRPr lang="en-US" dirty="0"/>
          </a:p>
        </p:txBody>
      </p:sp>
      <p:pic>
        <p:nvPicPr>
          <p:cNvPr id="4" name="Picture 3"/>
          <p:cNvPicPr>
            <a:picLocks noChangeAspect="1"/>
          </p:cNvPicPr>
          <p:nvPr/>
        </p:nvPicPr>
        <p:blipFill>
          <a:blip r:embed="rId3"/>
          <a:stretch>
            <a:fillRect/>
          </a:stretch>
        </p:blipFill>
        <p:spPr>
          <a:xfrm>
            <a:off x="609600" y="1432678"/>
            <a:ext cx="5168997" cy="4053722"/>
          </a:xfrm>
          <a:prstGeom prst="rect">
            <a:avLst/>
          </a:prstGeom>
        </p:spPr>
      </p:pic>
    </p:spTree>
    <p:extLst>
      <p:ext uri="{BB962C8B-B14F-4D97-AF65-F5344CB8AC3E}">
        <p14:creationId xmlns:p14="http://schemas.microsoft.com/office/powerpoint/2010/main" val="1939092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182707"/>
            <a:ext cx="4114800" cy="52672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609600" y="1371600"/>
            <a:ext cx="3810000" cy="4838505"/>
          </a:xfrm>
          <a:prstGeom prst="rect">
            <a:avLst/>
          </a:prstGeom>
        </p:spPr>
      </p:pic>
      <p:sp>
        <p:nvSpPr>
          <p:cNvPr id="3" name="TextBox 2"/>
          <p:cNvSpPr txBox="1"/>
          <p:nvPr/>
        </p:nvSpPr>
        <p:spPr>
          <a:xfrm>
            <a:off x="304800" y="228600"/>
            <a:ext cx="8305800" cy="954107"/>
          </a:xfrm>
          <a:prstGeom prst="rect">
            <a:avLst/>
          </a:prstGeom>
          <a:noFill/>
        </p:spPr>
        <p:txBody>
          <a:bodyPr wrap="square" rtlCol="0">
            <a:spAutoFit/>
          </a:bodyPr>
          <a:lstStyle/>
          <a:p>
            <a:r>
              <a:rPr lang="en-US" sz="3600" b="1" dirty="0" smtClean="0">
                <a:solidFill>
                  <a:schemeClr val="accent1"/>
                </a:solidFill>
              </a:rPr>
              <a:t>Accuracy of Presidential Polling</a:t>
            </a:r>
          </a:p>
          <a:p>
            <a:r>
              <a:rPr lang="en-US" sz="2000" b="1" dirty="0" smtClean="0">
                <a:solidFill>
                  <a:schemeClr val="accent1"/>
                </a:solidFill>
              </a:rPr>
              <a:t>A Historical Look at Presidential Polling in October</a:t>
            </a:r>
            <a:endParaRPr lang="en-US" sz="2000" b="1" dirty="0">
              <a:solidFill>
                <a:schemeClr val="accent1"/>
              </a:solidFill>
            </a:endParaRPr>
          </a:p>
        </p:txBody>
      </p:sp>
      <p:sp>
        <p:nvSpPr>
          <p:cNvPr id="4" name="TextBox 3"/>
          <p:cNvSpPr txBox="1"/>
          <p:nvPr/>
        </p:nvSpPr>
        <p:spPr>
          <a:xfrm>
            <a:off x="4653116" y="1371600"/>
            <a:ext cx="4186084" cy="5078313"/>
          </a:xfrm>
          <a:prstGeom prst="rect">
            <a:avLst/>
          </a:prstGeom>
          <a:noFill/>
        </p:spPr>
        <p:txBody>
          <a:bodyPr wrap="square" rtlCol="0">
            <a:spAutoFit/>
          </a:bodyPr>
          <a:lstStyle/>
          <a:p>
            <a:r>
              <a:rPr lang="en-US" dirty="0" smtClean="0"/>
              <a:t>Hillary Clinton led in the fivethirtyeight.com poll by about 7% in early October 2016</a:t>
            </a:r>
          </a:p>
          <a:p>
            <a:endParaRPr lang="en-US" dirty="0"/>
          </a:p>
          <a:p>
            <a:r>
              <a:rPr lang="en-US" dirty="0" smtClean="0"/>
              <a:t>The analysts at fivethirtyeight.com concluded that historically, the October polls are fairly accurate in predicting the presidential winner</a:t>
            </a:r>
          </a:p>
          <a:p>
            <a:endParaRPr lang="en-US" dirty="0"/>
          </a:p>
          <a:p>
            <a:r>
              <a:rPr lang="en-US" dirty="0" smtClean="0"/>
              <a:t>There were greater than 7% </a:t>
            </a:r>
            <a:r>
              <a:rPr lang="en-US" dirty="0"/>
              <a:t>moves in the polls </a:t>
            </a:r>
            <a:r>
              <a:rPr lang="en-US" dirty="0" smtClean="0"/>
              <a:t>between October and Election Day in 1980 and in 1992, so based on history, it was possible, though unlikely, that Trump could reverse Hillary Clinton’s lead </a:t>
            </a:r>
          </a:p>
          <a:p>
            <a:endParaRPr lang="en-US" dirty="0"/>
          </a:p>
          <a:p>
            <a:r>
              <a:rPr lang="en-US" dirty="0" smtClean="0"/>
              <a:t>By Election Day (2016), Trump was successful in closing the polling gap</a:t>
            </a:r>
            <a:endParaRPr lang="en-US" dirty="0"/>
          </a:p>
        </p:txBody>
      </p:sp>
    </p:spTree>
    <p:extLst>
      <p:ext uri="{BB962C8B-B14F-4D97-AF65-F5344CB8AC3E}">
        <p14:creationId xmlns:p14="http://schemas.microsoft.com/office/powerpoint/2010/main" val="140967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clay_mcfaden\Downloads\Democratic Candidates I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84" y="3429000"/>
            <a:ext cx="4876800"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86400" y="330200"/>
            <a:ext cx="3352800" cy="2954655"/>
          </a:xfrm>
          <a:prstGeom prst="rect">
            <a:avLst/>
          </a:prstGeom>
          <a:noFill/>
        </p:spPr>
        <p:txBody>
          <a:bodyPr wrap="square" rtlCol="0">
            <a:spAutoFit/>
          </a:bodyPr>
          <a:lstStyle/>
          <a:p>
            <a:r>
              <a:rPr lang="en-US" sz="2400" b="1" dirty="0" smtClean="0">
                <a:solidFill>
                  <a:schemeClr val="accent1"/>
                </a:solidFill>
              </a:rPr>
              <a:t>The Presidential Candidates</a:t>
            </a:r>
          </a:p>
          <a:p>
            <a:endParaRPr lang="en-US" dirty="0"/>
          </a:p>
          <a:p>
            <a:r>
              <a:rPr lang="en-US" sz="2000" dirty="0" smtClean="0"/>
              <a:t>In 2016, in a crowded field, especially on the Republican side, Donald Trump and Hillary Clinton emerged as their respective political party’s nominee</a:t>
            </a:r>
            <a:endParaRPr lang="en-US" sz="2000" dirty="0"/>
          </a:p>
        </p:txBody>
      </p:sp>
      <p:pic>
        <p:nvPicPr>
          <p:cNvPr id="4" name="Picture 3"/>
          <p:cNvPicPr>
            <a:picLocks noChangeAspect="1"/>
          </p:cNvPicPr>
          <p:nvPr/>
        </p:nvPicPr>
        <p:blipFill>
          <a:blip r:embed="rId4"/>
          <a:stretch>
            <a:fillRect/>
          </a:stretch>
        </p:blipFill>
        <p:spPr>
          <a:xfrm>
            <a:off x="483084" y="330200"/>
            <a:ext cx="4891974" cy="2946400"/>
          </a:xfrm>
          <a:prstGeom prst="rect">
            <a:avLst/>
          </a:prstGeom>
          <a:noFill/>
        </p:spPr>
      </p:pic>
      <p:sp>
        <p:nvSpPr>
          <p:cNvPr id="5" name="Oval 4"/>
          <p:cNvSpPr/>
          <p:nvPr/>
        </p:nvSpPr>
        <p:spPr>
          <a:xfrm>
            <a:off x="4419600" y="330200"/>
            <a:ext cx="1143000" cy="1066800"/>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49984" y="3886200"/>
            <a:ext cx="1143000" cy="1066800"/>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850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8915400" cy="954107"/>
          </a:xfrm>
          <a:prstGeom prst="rect">
            <a:avLst/>
          </a:prstGeom>
          <a:noFill/>
        </p:spPr>
        <p:txBody>
          <a:bodyPr wrap="square" rtlCol="0">
            <a:spAutoFit/>
          </a:bodyPr>
          <a:lstStyle/>
          <a:p>
            <a:pPr algn="ctr"/>
            <a:r>
              <a:rPr lang="en-US" sz="3600" b="1" dirty="0" smtClean="0">
                <a:solidFill>
                  <a:schemeClr val="accent1"/>
                </a:solidFill>
              </a:rPr>
              <a:t>The Battleground States (November)</a:t>
            </a:r>
          </a:p>
          <a:p>
            <a:pPr algn="ctr"/>
            <a:r>
              <a:rPr lang="en-US" sz="2000" b="1" dirty="0" smtClean="0">
                <a:solidFill>
                  <a:schemeClr val="accent1"/>
                </a:solidFill>
              </a:rPr>
              <a:t>270towin.com:  Nov 7 2016</a:t>
            </a:r>
            <a:endParaRPr lang="en-US" sz="2000" b="1" dirty="0">
              <a:solidFill>
                <a:schemeClr val="accent1"/>
              </a:solidFill>
            </a:endParaRPr>
          </a:p>
        </p:txBody>
      </p:sp>
      <p:sp>
        <p:nvSpPr>
          <p:cNvPr id="3" name="TextBox 2"/>
          <p:cNvSpPr txBox="1"/>
          <p:nvPr/>
        </p:nvSpPr>
        <p:spPr>
          <a:xfrm>
            <a:off x="5958840" y="1182707"/>
            <a:ext cx="2956560" cy="5078313"/>
          </a:xfrm>
          <a:prstGeom prst="rect">
            <a:avLst/>
          </a:prstGeom>
          <a:solidFill>
            <a:schemeClr val="accent5">
              <a:lumMod val="20000"/>
              <a:lumOff val="80000"/>
            </a:schemeClr>
          </a:solidFill>
          <a:ln>
            <a:solidFill>
              <a:schemeClr val="bg1"/>
            </a:solidFill>
          </a:ln>
        </p:spPr>
        <p:txBody>
          <a:bodyPr wrap="square" rtlCol="0">
            <a:spAutoFit/>
          </a:bodyPr>
          <a:lstStyle/>
          <a:p>
            <a:r>
              <a:rPr lang="en-US" dirty="0" smtClean="0"/>
              <a:t>One day prior to the election, Hillary Clinton and her surrogates were  campaigning in her “firewall” states of Michigan and Pennsylvania, fearing that the “Shy  Trump” voter may vote in large numbers</a:t>
            </a:r>
          </a:p>
          <a:p>
            <a:endParaRPr lang="en-US" dirty="0"/>
          </a:p>
          <a:p>
            <a:r>
              <a:rPr lang="en-US" dirty="0" smtClean="0"/>
              <a:t>Still, with one day to go, the polls suggested that Trump would have to run the table of key battleground states—OH, NC, FL, NV, and NH—just to tie in the Electoral College</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5549901" cy="4276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0283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199" y="228600"/>
            <a:ext cx="8277225" cy="954107"/>
          </a:xfrm>
          <a:prstGeom prst="rect">
            <a:avLst/>
          </a:prstGeom>
          <a:noFill/>
        </p:spPr>
        <p:txBody>
          <a:bodyPr wrap="square" rtlCol="0">
            <a:spAutoFit/>
          </a:bodyPr>
          <a:lstStyle/>
          <a:p>
            <a:pPr algn="ctr"/>
            <a:r>
              <a:rPr lang="en-US" sz="3600" b="1" dirty="0" smtClean="0">
                <a:solidFill>
                  <a:schemeClr val="accent1"/>
                </a:solidFill>
              </a:rPr>
              <a:t>The 2016 Presidential Election</a:t>
            </a:r>
            <a:br>
              <a:rPr lang="en-US" sz="3600" b="1" dirty="0" smtClean="0">
                <a:solidFill>
                  <a:schemeClr val="accent1"/>
                </a:solidFill>
              </a:rPr>
            </a:br>
            <a:r>
              <a:rPr lang="en-US" sz="2000" b="1" dirty="0" smtClean="0">
                <a:solidFill>
                  <a:schemeClr val="accent1"/>
                </a:solidFill>
              </a:rPr>
              <a:t>An Analysis of the Polls in Battleground States (9/6/2016)</a:t>
            </a:r>
            <a:endParaRPr lang="en-US" sz="2000" b="1" dirty="0">
              <a:solidFill>
                <a:schemeClr val="accent1"/>
              </a:solidFill>
            </a:endParaRPr>
          </a:p>
        </p:txBody>
      </p:sp>
      <p:sp>
        <p:nvSpPr>
          <p:cNvPr id="12" name="TextBox 11"/>
          <p:cNvSpPr txBox="1"/>
          <p:nvPr/>
        </p:nvSpPr>
        <p:spPr>
          <a:xfrm>
            <a:off x="615701" y="1295400"/>
            <a:ext cx="3727699" cy="369332"/>
          </a:xfrm>
          <a:prstGeom prst="rect">
            <a:avLst/>
          </a:prstGeom>
          <a:solidFill>
            <a:schemeClr val="tx1"/>
          </a:solidFill>
        </p:spPr>
        <p:txBody>
          <a:bodyPr wrap="square" rtlCol="0">
            <a:spAutoFit/>
          </a:bodyPr>
          <a:lstStyle/>
          <a:p>
            <a:pPr algn="ctr"/>
            <a:r>
              <a:rPr lang="en-US" b="1" dirty="0" smtClean="0">
                <a:solidFill>
                  <a:schemeClr val="bg1"/>
                </a:solidFill>
              </a:rPr>
              <a:t>Sept 6 2016 (pre-debates)</a:t>
            </a:r>
            <a:endParaRPr lang="en-US" b="1" dirty="0">
              <a:solidFill>
                <a:schemeClr val="bg1"/>
              </a:solidFill>
            </a:endParaRPr>
          </a:p>
        </p:txBody>
      </p:sp>
      <p:pic>
        <p:nvPicPr>
          <p:cNvPr id="2" name="Picture 1"/>
          <p:cNvPicPr>
            <a:picLocks noChangeAspect="1"/>
          </p:cNvPicPr>
          <p:nvPr/>
        </p:nvPicPr>
        <p:blipFill>
          <a:blip r:embed="rId3"/>
          <a:stretch>
            <a:fillRect/>
          </a:stretch>
        </p:blipFill>
        <p:spPr>
          <a:xfrm>
            <a:off x="626586" y="1828800"/>
            <a:ext cx="3716813" cy="1846017"/>
          </a:xfrm>
          <a:prstGeom prst="rect">
            <a:avLst/>
          </a:prstGeom>
        </p:spPr>
      </p:pic>
      <p:pic>
        <p:nvPicPr>
          <p:cNvPr id="6" name="Picture 5"/>
          <p:cNvPicPr>
            <a:picLocks noChangeAspect="1"/>
          </p:cNvPicPr>
          <p:nvPr/>
        </p:nvPicPr>
        <p:blipFill>
          <a:blip r:embed="rId4"/>
          <a:stretch>
            <a:fillRect/>
          </a:stretch>
        </p:blipFill>
        <p:spPr>
          <a:xfrm>
            <a:off x="626586" y="3674817"/>
            <a:ext cx="3716813" cy="1466836"/>
          </a:xfrm>
          <a:prstGeom prst="rect">
            <a:avLst/>
          </a:prstGeom>
        </p:spPr>
      </p:pic>
      <p:pic>
        <p:nvPicPr>
          <p:cNvPr id="7" name="Picture 6"/>
          <p:cNvPicPr>
            <a:picLocks noChangeAspect="1"/>
          </p:cNvPicPr>
          <p:nvPr/>
        </p:nvPicPr>
        <p:blipFill>
          <a:blip r:embed="rId5"/>
          <a:stretch>
            <a:fillRect/>
          </a:stretch>
        </p:blipFill>
        <p:spPr>
          <a:xfrm>
            <a:off x="651986" y="5141653"/>
            <a:ext cx="3691413" cy="1155897"/>
          </a:xfrm>
          <a:prstGeom prst="rect">
            <a:avLst/>
          </a:prstGeom>
        </p:spPr>
      </p:pic>
      <p:sp>
        <p:nvSpPr>
          <p:cNvPr id="8" name="TextBox 7"/>
          <p:cNvSpPr txBox="1"/>
          <p:nvPr/>
        </p:nvSpPr>
        <p:spPr>
          <a:xfrm>
            <a:off x="4637315" y="1300480"/>
            <a:ext cx="3727699" cy="369332"/>
          </a:xfrm>
          <a:prstGeom prst="rect">
            <a:avLst/>
          </a:prstGeom>
          <a:solidFill>
            <a:schemeClr val="tx1"/>
          </a:solidFill>
        </p:spPr>
        <p:txBody>
          <a:bodyPr wrap="square" rtlCol="0">
            <a:spAutoFit/>
          </a:bodyPr>
          <a:lstStyle/>
          <a:p>
            <a:pPr algn="ctr"/>
            <a:r>
              <a:rPr lang="en-US" b="1" dirty="0" smtClean="0">
                <a:solidFill>
                  <a:schemeClr val="bg1"/>
                </a:solidFill>
              </a:rPr>
              <a:t>Oct 22 2016 (post-debates)</a:t>
            </a:r>
            <a:endParaRPr lang="en-US" b="1" dirty="0">
              <a:solidFill>
                <a:schemeClr val="bg1"/>
              </a:solidFill>
            </a:endParaRPr>
          </a:p>
        </p:txBody>
      </p:sp>
      <p:pic>
        <p:nvPicPr>
          <p:cNvPr id="9" name="Picture 8"/>
          <p:cNvPicPr>
            <a:picLocks noChangeAspect="1"/>
          </p:cNvPicPr>
          <p:nvPr/>
        </p:nvPicPr>
        <p:blipFill>
          <a:blip r:embed="rId6"/>
          <a:stretch>
            <a:fillRect/>
          </a:stretch>
        </p:blipFill>
        <p:spPr>
          <a:xfrm>
            <a:off x="4648200" y="1807222"/>
            <a:ext cx="3716813" cy="1802840"/>
          </a:xfrm>
          <a:prstGeom prst="rect">
            <a:avLst/>
          </a:prstGeom>
        </p:spPr>
      </p:pic>
      <p:pic>
        <p:nvPicPr>
          <p:cNvPr id="10" name="Picture 9"/>
          <p:cNvPicPr>
            <a:picLocks noChangeAspect="1"/>
          </p:cNvPicPr>
          <p:nvPr/>
        </p:nvPicPr>
        <p:blipFill>
          <a:blip r:embed="rId7"/>
          <a:stretch>
            <a:fillRect/>
          </a:stretch>
        </p:blipFill>
        <p:spPr>
          <a:xfrm>
            <a:off x="4653280" y="3625301"/>
            <a:ext cx="3811157" cy="1478576"/>
          </a:xfrm>
          <a:prstGeom prst="rect">
            <a:avLst/>
          </a:prstGeom>
        </p:spPr>
      </p:pic>
      <p:pic>
        <p:nvPicPr>
          <p:cNvPr id="11" name="Picture 10"/>
          <p:cNvPicPr>
            <a:picLocks noChangeAspect="1"/>
          </p:cNvPicPr>
          <p:nvPr/>
        </p:nvPicPr>
        <p:blipFill>
          <a:blip r:embed="rId8"/>
          <a:stretch>
            <a:fillRect/>
          </a:stretch>
        </p:blipFill>
        <p:spPr>
          <a:xfrm>
            <a:off x="4632234" y="5141504"/>
            <a:ext cx="3832203" cy="1183096"/>
          </a:xfrm>
          <a:prstGeom prst="rect">
            <a:avLst/>
          </a:prstGeom>
        </p:spPr>
      </p:pic>
    </p:spTree>
    <p:extLst>
      <p:ext uri="{BB962C8B-B14F-4D97-AF65-F5344CB8AC3E}">
        <p14:creationId xmlns:p14="http://schemas.microsoft.com/office/powerpoint/2010/main" val="118760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199" y="228600"/>
            <a:ext cx="8277225" cy="954107"/>
          </a:xfrm>
          <a:prstGeom prst="rect">
            <a:avLst/>
          </a:prstGeom>
          <a:noFill/>
        </p:spPr>
        <p:txBody>
          <a:bodyPr wrap="square" rtlCol="0">
            <a:spAutoFit/>
          </a:bodyPr>
          <a:lstStyle/>
          <a:p>
            <a:pPr algn="ctr"/>
            <a:r>
              <a:rPr lang="en-US" sz="3600" b="1" dirty="0" smtClean="0">
                <a:solidFill>
                  <a:schemeClr val="accent1"/>
                </a:solidFill>
              </a:rPr>
              <a:t>The 2016 Presidential Election</a:t>
            </a:r>
            <a:br>
              <a:rPr lang="en-US" sz="3600" b="1" dirty="0" smtClean="0">
                <a:solidFill>
                  <a:schemeClr val="accent1"/>
                </a:solidFill>
              </a:rPr>
            </a:br>
            <a:r>
              <a:rPr lang="en-US" sz="2000" b="1" dirty="0" smtClean="0">
                <a:solidFill>
                  <a:schemeClr val="accent1"/>
                </a:solidFill>
              </a:rPr>
              <a:t>An Analysis of the Polls in Battleground States (11/7/2016)</a:t>
            </a:r>
            <a:endParaRPr lang="en-US" sz="2000" b="1" dirty="0">
              <a:solidFill>
                <a:schemeClr val="accent1"/>
              </a:solidFill>
            </a:endParaRPr>
          </a:p>
        </p:txBody>
      </p:sp>
      <p:sp>
        <p:nvSpPr>
          <p:cNvPr id="12" name="TextBox 11"/>
          <p:cNvSpPr txBox="1"/>
          <p:nvPr/>
        </p:nvSpPr>
        <p:spPr>
          <a:xfrm>
            <a:off x="2444500" y="1284271"/>
            <a:ext cx="3727699" cy="369332"/>
          </a:xfrm>
          <a:prstGeom prst="rect">
            <a:avLst/>
          </a:prstGeom>
          <a:solidFill>
            <a:schemeClr val="tx1"/>
          </a:solidFill>
        </p:spPr>
        <p:txBody>
          <a:bodyPr wrap="square" rtlCol="0">
            <a:spAutoFit/>
          </a:bodyPr>
          <a:lstStyle/>
          <a:p>
            <a:pPr algn="ctr"/>
            <a:r>
              <a:rPr lang="en-US" b="1" dirty="0" smtClean="0">
                <a:solidFill>
                  <a:schemeClr val="bg1"/>
                </a:solidFill>
              </a:rPr>
              <a:t>Nov 7 2016 (One Day Prior)</a:t>
            </a:r>
            <a:endParaRPr lang="en-US" b="1"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024" y="1785320"/>
            <a:ext cx="3660934" cy="1824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785" y="3636765"/>
            <a:ext cx="3660934" cy="1493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786" y="5138317"/>
            <a:ext cx="3691414" cy="1213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5737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Post-Election Analysis</a:t>
            </a:r>
            <a:endParaRPr lang="en-US" dirty="0"/>
          </a:p>
        </p:txBody>
      </p:sp>
      <p:sp>
        <p:nvSpPr>
          <p:cNvPr id="3" name="Title 2"/>
          <p:cNvSpPr>
            <a:spLocks noGrp="1"/>
          </p:cNvSpPr>
          <p:nvPr>
            <p:ph type="title"/>
          </p:nvPr>
        </p:nvSpPr>
        <p:spPr/>
        <p:txBody>
          <a:bodyPr/>
          <a:lstStyle/>
          <a:p>
            <a:r>
              <a:rPr lang="en-US" dirty="0" smtClean="0"/>
              <a:t>Polling Data</a:t>
            </a:r>
            <a:endParaRPr lang="en-US" dirty="0"/>
          </a:p>
        </p:txBody>
      </p:sp>
    </p:spTree>
    <p:extLst>
      <p:ext uri="{BB962C8B-B14F-4D97-AF65-F5344CB8AC3E}">
        <p14:creationId xmlns:p14="http://schemas.microsoft.com/office/powerpoint/2010/main" val="3904611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199" y="228600"/>
            <a:ext cx="8277225" cy="954107"/>
          </a:xfrm>
          <a:prstGeom prst="rect">
            <a:avLst/>
          </a:prstGeom>
          <a:noFill/>
        </p:spPr>
        <p:txBody>
          <a:bodyPr wrap="square" rtlCol="0">
            <a:spAutoFit/>
          </a:bodyPr>
          <a:lstStyle/>
          <a:p>
            <a:r>
              <a:rPr lang="en-US" sz="3600" b="1" dirty="0" smtClean="0">
                <a:solidFill>
                  <a:schemeClr val="accent1"/>
                </a:solidFill>
              </a:rPr>
              <a:t>The 2016 Presidential Election</a:t>
            </a:r>
            <a:br>
              <a:rPr lang="en-US" sz="3600" b="1" dirty="0" smtClean="0">
                <a:solidFill>
                  <a:schemeClr val="accent1"/>
                </a:solidFill>
              </a:rPr>
            </a:br>
            <a:r>
              <a:rPr lang="en-US" sz="2000" b="1" dirty="0" smtClean="0">
                <a:solidFill>
                  <a:schemeClr val="accent1"/>
                </a:solidFill>
              </a:rPr>
              <a:t>Final Polls (11/8/2016)</a:t>
            </a:r>
            <a:endParaRPr lang="en-US" sz="2000" b="1" dirty="0">
              <a:solidFill>
                <a:schemeClr val="accent1"/>
              </a:solidFill>
            </a:endParaRPr>
          </a:p>
        </p:txBody>
      </p:sp>
      <p:sp>
        <p:nvSpPr>
          <p:cNvPr id="4" name="TextBox 3"/>
          <p:cNvSpPr txBox="1"/>
          <p:nvPr/>
        </p:nvSpPr>
        <p:spPr>
          <a:xfrm>
            <a:off x="533400" y="1295400"/>
            <a:ext cx="8201024" cy="923330"/>
          </a:xfrm>
          <a:prstGeom prst="rect">
            <a:avLst/>
          </a:prstGeom>
          <a:solidFill>
            <a:schemeClr val="accent2">
              <a:lumMod val="20000"/>
              <a:lumOff val="80000"/>
            </a:schemeClr>
          </a:solidFill>
        </p:spPr>
        <p:txBody>
          <a:bodyPr wrap="square" rtlCol="0">
            <a:spAutoFit/>
          </a:bodyPr>
          <a:lstStyle/>
          <a:p>
            <a:r>
              <a:rPr lang="en-US" dirty="0" smtClean="0"/>
              <a:t>The final polls overestimated Hillary Clinton’s popular vote totals by about 3%...as of 11/9/2016, one day after the election, Hillary was leading in the popular vote 47.7% to 47.5%, a 0.2% margin</a:t>
            </a:r>
            <a:endParaRPr lang="en-US" dirty="0"/>
          </a:p>
        </p:txBody>
      </p:sp>
      <p:pic>
        <p:nvPicPr>
          <p:cNvPr id="5" name="Picture 4"/>
          <p:cNvPicPr>
            <a:picLocks noChangeAspect="1"/>
          </p:cNvPicPr>
          <p:nvPr/>
        </p:nvPicPr>
        <p:blipFill>
          <a:blip r:embed="rId3"/>
          <a:stretch>
            <a:fillRect/>
          </a:stretch>
        </p:blipFill>
        <p:spPr>
          <a:xfrm>
            <a:off x="533400" y="2472693"/>
            <a:ext cx="8201024" cy="3318507"/>
          </a:xfrm>
          <a:prstGeom prst="rect">
            <a:avLst/>
          </a:prstGeom>
        </p:spPr>
      </p:pic>
    </p:spTree>
    <p:extLst>
      <p:ext uri="{BB962C8B-B14F-4D97-AF65-F5344CB8AC3E}">
        <p14:creationId xmlns:p14="http://schemas.microsoft.com/office/powerpoint/2010/main" val="3715654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199" y="228600"/>
            <a:ext cx="8277225" cy="954107"/>
          </a:xfrm>
          <a:prstGeom prst="rect">
            <a:avLst/>
          </a:prstGeom>
          <a:noFill/>
        </p:spPr>
        <p:txBody>
          <a:bodyPr wrap="square" rtlCol="0">
            <a:spAutoFit/>
          </a:bodyPr>
          <a:lstStyle/>
          <a:p>
            <a:r>
              <a:rPr lang="en-US" sz="3600" b="1" dirty="0" smtClean="0">
                <a:solidFill>
                  <a:schemeClr val="accent1"/>
                </a:solidFill>
              </a:rPr>
              <a:t>The 2016 Presidential Election</a:t>
            </a:r>
            <a:br>
              <a:rPr lang="en-US" sz="3600" b="1" dirty="0" smtClean="0">
                <a:solidFill>
                  <a:schemeClr val="accent1"/>
                </a:solidFill>
              </a:rPr>
            </a:br>
            <a:r>
              <a:rPr lang="en-US" sz="2000" b="1" dirty="0" smtClean="0">
                <a:solidFill>
                  <a:schemeClr val="accent1"/>
                </a:solidFill>
              </a:rPr>
              <a:t>Polling Errors in the Battleground States (11/8/2016)</a:t>
            </a:r>
            <a:endParaRPr lang="en-US" sz="2000" b="1" dirty="0">
              <a:solidFill>
                <a:schemeClr val="accent1"/>
              </a:solidFill>
            </a:endParaRPr>
          </a:p>
        </p:txBody>
      </p:sp>
      <p:sp>
        <p:nvSpPr>
          <p:cNvPr id="12" name="TextBox 11"/>
          <p:cNvSpPr txBox="1"/>
          <p:nvPr/>
        </p:nvSpPr>
        <p:spPr>
          <a:xfrm>
            <a:off x="609600" y="1295400"/>
            <a:ext cx="3727699" cy="369332"/>
          </a:xfrm>
          <a:prstGeom prst="rect">
            <a:avLst/>
          </a:prstGeom>
          <a:solidFill>
            <a:schemeClr val="tx1"/>
          </a:solidFill>
        </p:spPr>
        <p:txBody>
          <a:bodyPr wrap="square" rtlCol="0">
            <a:spAutoFit/>
          </a:bodyPr>
          <a:lstStyle/>
          <a:p>
            <a:pPr algn="ctr"/>
            <a:r>
              <a:rPr lang="en-US" b="1" dirty="0" smtClean="0">
                <a:solidFill>
                  <a:schemeClr val="bg1"/>
                </a:solidFill>
              </a:rPr>
              <a:t>RCP Final Poll:  Nov 8 2016</a:t>
            </a:r>
            <a:endParaRPr lang="en-US" b="1" dirty="0">
              <a:solidFill>
                <a:schemeClr val="bg1"/>
              </a:solidFill>
            </a:endParaRPr>
          </a:p>
        </p:txBody>
      </p:sp>
      <p:pic>
        <p:nvPicPr>
          <p:cNvPr id="2" name="Picture 1"/>
          <p:cNvPicPr>
            <a:picLocks noChangeAspect="1"/>
          </p:cNvPicPr>
          <p:nvPr/>
        </p:nvPicPr>
        <p:blipFill>
          <a:blip r:embed="rId3"/>
          <a:stretch>
            <a:fillRect/>
          </a:stretch>
        </p:blipFill>
        <p:spPr>
          <a:xfrm>
            <a:off x="609600" y="1688177"/>
            <a:ext cx="3727699" cy="1783351"/>
          </a:xfrm>
          <a:prstGeom prst="rect">
            <a:avLst/>
          </a:prstGeom>
        </p:spPr>
      </p:pic>
      <p:pic>
        <p:nvPicPr>
          <p:cNvPr id="3" name="Picture 2"/>
          <p:cNvPicPr>
            <a:picLocks noChangeAspect="1"/>
          </p:cNvPicPr>
          <p:nvPr/>
        </p:nvPicPr>
        <p:blipFill>
          <a:blip r:embed="rId4"/>
          <a:stretch>
            <a:fillRect/>
          </a:stretch>
        </p:blipFill>
        <p:spPr>
          <a:xfrm>
            <a:off x="620839" y="3510212"/>
            <a:ext cx="3718908" cy="1442787"/>
          </a:xfrm>
          <a:prstGeom prst="rect">
            <a:avLst/>
          </a:prstGeom>
        </p:spPr>
      </p:pic>
      <p:pic>
        <p:nvPicPr>
          <p:cNvPr id="4" name="Picture 3"/>
          <p:cNvPicPr>
            <a:picLocks noChangeAspect="1"/>
          </p:cNvPicPr>
          <p:nvPr/>
        </p:nvPicPr>
        <p:blipFill>
          <a:blip r:embed="rId5"/>
          <a:stretch>
            <a:fillRect/>
          </a:stretch>
        </p:blipFill>
        <p:spPr>
          <a:xfrm>
            <a:off x="633734" y="4956516"/>
            <a:ext cx="3703565" cy="1151945"/>
          </a:xfrm>
          <a:prstGeom prst="rect">
            <a:avLst/>
          </a:prstGeom>
        </p:spPr>
      </p:pic>
      <p:sp>
        <p:nvSpPr>
          <p:cNvPr id="7" name="TextBox 6"/>
          <p:cNvSpPr txBox="1"/>
          <p:nvPr/>
        </p:nvSpPr>
        <p:spPr>
          <a:xfrm>
            <a:off x="4724400" y="1832843"/>
            <a:ext cx="4267200" cy="4493538"/>
          </a:xfrm>
          <a:prstGeom prst="rect">
            <a:avLst/>
          </a:prstGeom>
          <a:noFill/>
        </p:spPr>
        <p:txBody>
          <a:bodyPr wrap="square" rtlCol="0">
            <a:spAutoFit/>
          </a:bodyPr>
          <a:lstStyle/>
          <a:p>
            <a:r>
              <a:rPr lang="en-US" sz="1100" b="1" u="sng" dirty="0"/>
              <a:t>Wisconsin</a:t>
            </a:r>
          </a:p>
          <a:p>
            <a:r>
              <a:rPr lang="en-US" sz="1100" dirty="0"/>
              <a:t>Trump – </a:t>
            </a:r>
            <a:r>
              <a:rPr lang="en-US" sz="1100" dirty="0" smtClean="0"/>
              <a:t>47.9%   </a:t>
            </a:r>
            <a:r>
              <a:rPr lang="en-US" sz="1100" dirty="0"/>
              <a:t>Clinton – </a:t>
            </a:r>
            <a:r>
              <a:rPr lang="en-US" sz="1100" dirty="0" smtClean="0"/>
              <a:t>46.9%   Johnson – 3.6%   Stein – 1.1%</a:t>
            </a:r>
            <a:br>
              <a:rPr lang="en-US" sz="1100" dirty="0" smtClean="0"/>
            </a:br>
            <a:endParaRPr lang="en-US" sz="1100" dirty="0"/>
          </a:p>
          <a:p>
            <a:r>
              <a:rPr lang="en-US" sz="1100" b="1" u="sng" dirty="0" smtClean="0"/>
              <a:t>Michigan</a:t>
            </a:r>
          </a:p>
          <a:p>
            <a:r>
              <a:rPr lang="en-US" sz="1100" dirty="0"/>
              <a:t>Trump – </a:t>
            </a:r>
            <a:r>
              <a:rPr lang="en-US" sz="1100" dirty="0" smtClean="0"/>
              <a:t>47.6%   </a:t>
            </a:r>
            <a:r>
              <a:rPr lang="en-US" sz="1100" dirty="0"/>
              <a:t>Clinton – </a:t>
            </a:r>
            <a:r>
              <a:rPr lang="en-US" sz="1100" dirty="0" smtClean="0"/>
              <a:t>47.3%   </a:t>
            </a:r>
            <a:r>
              <a:rPr lang="en-US" sz="1100" dirty="0"/>
              <a:t>Johnson – 3.6%   Stein – 1.1%</a:t>
            </a:r>
            <a:br>
              <a:rPr lang="en-US" sz="1100" dirty="0"/>
            </a:br>
            <a:endParaRPr lang="en-US" sz="1100" dirty="0" smtClean="0"/>
          </a:p>
          <a:p>
            <a:r>
              <a:rPr lang="en-US" sz="1100" b="1" u="sng" dirty="0" smtClean="0"/>
              <a:t>Ohio</a:t>
            </a:r>
          </a:p>
          <a:p>
            <a:r>
              <a:rPr lang="en-US" sz="1100" dirty="0"/>
              <a:t>Trump – </a:t>
            </a:r>
            <a:r>
              <a:rPr lang="en-US" sz="1100" dirty="0" smtClean="0"/>
              <a:t>52.1%   </a:t>
            </a:r>
            <a:r>
              <a:rPr lang="en-US" sz="1100" dirty="0"/>
              <a:t>Clinton – </a:t>
            </a:r>
            <a:r>
              <a:rPr lang="en-US" sz="1100" dirty="0" smtClean="0"/>
              <a:t>43.5%   </a:t>
            </a:r>
            <a:r>
              <a:rPr lang="en-US" sz="1100" dirty="0"/>
              <a:t>Johnson – </a:t>
            </a:r>
            <a:r>
              <a:rPr lang="en-US" sz="1100" dirty="0" smtClean="0"/>
              <a:t>3.2%   </a:t>
            </a:r>
            <a:r>
              <a:rPr lang="en-US" sz="1100" dirty="0"/>
              <a:t>Stein – </a:t>
            </a:r>
            <a:r>
              <a:rPr lang="en-US" sz="1100" dirty="0" smtClean="0"/>
              <a:t>0.8%</a:t>
            </a:r>
            <a:r>
              <a:rPr lang="en-US" sz="1100" dirty="0"/>
              <a:t/>
            </a:r>
            <a:br>
              <a:rPr lang="en-US" sz="1100" dirty="0"/>
            </a:br>
            <a:endParaRPr lang="en-US" sz="1100" dirty="0"/>
          </a:p>
          <a:p>
            <a:r>
              <a:rPr lang="en-US" sz="1100" b="1" u="sng" dirty="0" smtClean="0"/>
              <a:t>Pennsylvania</a:t>
            </a:r>
          </a:p>
          <a:p>
            <a:r>
              <a:rPr lang="en-US" sz="1100" dirty="0"/>
              <a:t>Trump – </a:t>
            </a:r>
            <a:r>
              <a:rPr lang="en-US" sz="1100" dirty="0" smtClean="0"/>
              <a:t>48.8%   </a:t>
            </a:r>
            <a:r>
              <a:rPr lang="en-US" sz="1100" dirty="0"/>
              <a:t>Clinton – </a:t>
            </a:r>
            <a:r>
              <a:rPr lang="en-US" sz="1100" dirty="0" smtClean="0"/>
              <a:t>47.6%   </a:t>
            </a:r>
            <a:r>
              <a:rPr lang="en-US" sz="1100" dirty="0"/>
              <a:t>Johnson – </a:t>
            </a:r>
            <a:r>
              <a:rPr lang="en-US" sz="1100" dirty="0" smtClean="0"/>
              <a:t>2.4%   </a:t>
            </a:r>
            <a:r>
              <a:rPr lang="en-US" sz="1100" dirty="0"/>
              <a:t>Stein – </a:t>
            </a:r>
            <a:r>
              <a:rPr lang="en-US" sz="1100" dirty="0" smtClean="0"/>
              <a:t>0.8%</a:t>
            </a:r>
            <a:r>
              <a:rPr lang="en-US" sz="1100" dirty="0"/>
              <a:t/>
            </a:r>
            <a:br>
              <a:rPr lang="en-US" sz="1100" dirty="0"/>
            </a:br>
            <a:endParaRPr lang="en-US" sz="1100" dirty="0"/>
          </a:p>
          <a:p>
            <a:r>
              <a:rPr lang="en-US" sz="1100" b="1" u="sng" dirty="0" smtClean="0"/>
              <a:t>Florida</a:t>
            </a:r>
            <a:endParaRPr lang="en-US" sz="1100" b="1" u="sng" dirty="0"/>
          </a:p>
          <a:p>
            <a:r>
              <a:rPr lang="en-US" sz="1100" dirty="0"/>
              <a:t>Trump – </a:t>
            </a:r>
            <a:r>
              <a:rPr lang="en-US" sz="1100" dirty="0" smtClean="0"/>
              <a:t>49.1%   </a:t>
            </a:r>
            <a:r>
              <a:rPr lang="en-US" sz="1100" dirty="0"/>
              <a:t>Clinton – </a:t>
            </a:r>
            <a:r>
              <a:rPr lang="en-US" sz="1100" dirty="0" smtClean="0"/>
              <a:t>47.8%   </a:t>
            </a:r>
            <a:r>
              <a:rPr lang="en-US" sz="1100" dirty="0"/>
              <a:t>Johnson – </a:t>
            </a:r>
            <a:r>
              <a:rPr lang="en-US" sz="1100" dirty="0" smtClean="0"/>
              <a:t>2.2%   </a:t>
            </a:r>
            <a:r>
              <a:rPr lang="en-US" sz="1100" dirty="0"/>
              <a:t>Stein – </a:t>
            </a:r>
            <a:r>
              <a:rPr lang="en-US" sz="1100" dirty="0" smtClean="0"/>
              <a:t>0.7%</a:t>
            </a:r>
          </a:p>
          <a:p>
            <a:endParaRPr lang="en-US" sz="1100" dirty="0"/>
          </a:p>
          <a:p>
            <a:r>
              <a:rPr lang="en-US" sz="1100" b="1" u="sng" dirty="0"/>
              <a:t>North Carolina</a:t>
            </a:r>
            <a:br>
              <a:rPr lang="en-US" sz="1100" b="1" u="sng" dirty="0"/>
            </a:br>
            <a:r>
              <a:rPr lang="en-US" sz="1100" dirty="0"/>
              <a:t>Trump – </a:t>
            </a:r>
            <a:r>
              <a:rPr lang="en-US" sz="1100" dirty="0" smtClean="0"/>
              <a:t>50.5%   </a:t>
            </a:r>
            <a:r>
              <a:rPr lang="en-US" sz="1100" dirty="0"/>
              <a:t>Clinton – </a:t>
            </a:r>
            <a:r>
              <a:rPr lang="en-US" sz="1100" dirty="0" smtClean="0"/>
              <a:t>46.7%   </a:t>
            </a:r>
            <a:r>
              <a:rPr lang="en-US" sz="1100" dirty="0"/>
              <a:t>Johnson – </a:t>
            </a:r>
            <a:r>
              <a:rPr lang="en-US" sz="1100" dirty="0" smtClean="0"/>
              <a:t>2.8%</a:t>
            </a:r>
            <a:br>
              <a:rPr lang="en-US" sz="1100" dirty="0" smtClean="0"/>
            </a:br>
            <a:endParaRPr lang="en-US" sz="1100" b="1" u="sng" dirty="0" smtClean="0"/>
          </a:p>
          <a:p>
            <a:r>
              <a:rPr lang="en-US" sz="1100" b="1" u="sng" dirty="0" smtClean="0"/>
              <a:t>New Hampshire</a:t>
            </a:r>
          </a:p>
          <a:p>
            <a:r>
              <a:rPr lang="en-US" sz="1100" dirty="0"/>
              <a:t>Trump – </a:t>
            </a:r>
            <a:r>
              <a:rPr lang="en-US" sz="1100" dirty="0" smtClean="0"/>
              <a:t>47.3%   </a:t>
            </a:r>
            <a:r>
              <a:rPr lang="en-US" sz="1100" dirty="0"/>
              <a:t>Clinton – </a:t>
            </a:r>
            <a:r>
              <a:rPr lang="en-US" sz="1100" dirty="0" smtClean="0"/>
              <a:t>47.5%   </a:t>
            </a:r>
            <a:r>
              <a:rPr lang="en-US" sz="1100" dirty="0"/>
              <a:t>Johnson – </a:t>
            </a:r>
            <a:r>
              <a:rPr lang="en-US" sz="1100" dirty="0" smtClean="0"/>
              <a:t>4.2%</a:t>
            </a:r>
            <a:br>
              <a:rPr lang="en-US" sz="1100" dirty="0" smtClean="0"/>
            </a:br>
            <a:r>
              <a:rPr lang="en-US" sz="1100" dirty="0" smtClean="0"/>
              <a:t/>
            </a:r>
            <a:br>
              <a:rPr lang="en-US" sz="1100" dirty="0" smtClean="0"/>
            </a:br>
            <a:r>
              <a:rPr lang="en-US" sz="1100" b="1" u="sng" dirty="0" smtClean="0"/>
              <a:t>Nevada</a:t>
            </a:r>
            <a:r>
              <a:rPr lang="en-US" sz="1100" dirty="0" smtClean="0"/>
              <a:t> </a:t>
            </a:r>
          </a:p>
          <a:p>
            <a:r>
              <a:rPr lang="en-US" sz="1100" dirty="0"/>
              <a:t>Trump – </a:t>
            </a:r>
            <a:r>
              <a:rPr lang="en-US" sz="1100" dirty="0" smtClean="0"/>
              <a:t>45.5%   </a:t>
            </a:r>
            <a:r>
              <a:rPr lang="en-US" sz="1100" dirty="0"/>
              <a:t>Clinton – </a:t>
            </a:r>
            <a:r>
              <a:rPr lang="en-US" sz="1100" dirty="0" smtClean="0"/>
              <a:t>47.9%   </a:t>
            </a:r>
            <a:r>
              <a:rPr lang="en-US" sz="1100" dirty="0"/>
              <a:t>Johnson – </a:t>
            </a:r>
            <a:r>
              <a:rPr lang="en-US" sz="1100" dirty="0" smtClean="0"/>
              <a:t>3.3%</a:t>
            </a:r>
            <a:endParaRPr lang="en-US" sz="1100" dirty="0"/>
          </a:p>
          <a:p>
            <a:endParaRPr lang="en-US" sz="1100" dirty="0"/>
          </a:p>
          <a:p>
            <a:r>
              <a:rPr lang="en-US" sz="1100" b="1" u="sng" dirty="0" smtClean="0"/>
              <a:t>Colorado</a:t>
            </a:r>
            <a:r>
              <a:rPr lang="en-US" sz="1100" dirty="0" smtClean="0"/>
              <a:t/>
            </a:r>
            <a:br>
              <a:rPr lang="en-US" sz="1100" dirty="0" smtClean="0"/>
            </a:br>
            <a:r>
              <a:rPr lang="en-US" sz="1100" dirty="0"/>
              <a:t>Trump – </a:t>
            </a:r>
            <a:r>
              <a:rPr lang="en-US" sz="1100" dirty="0" smtClean="0"/>
              <a:t>44.8%   </a:t>
            </a:r>
            <a:r>
              <a:rPr lang="en-US" sz="1100" dirty="0"/>
              <a:t>Clinton – </a:t>
            </a:r>
            <a:r>
              <a:rPr lang="en-US" sz="1100" dirty="0" smtClean="0"/>
              <a:t>46.9%   </a:t>
            </a:r>
            <a:r>
              <a:rPr lang="en-US" sz="1100" dirty="0"/>
              <a:t>Johnson – </a:t>
            </a:r>
            <a:r>
              <a:rPr lang="en-US" sz="1100" dirty="0" smtClean="0"/>
              <a:t>4.9%   </a:t>
            </a:r>
            <a:r>
              <a:rPr lang="en-US" sz="1100" dirty="0"/>
              <a:t>Stein – </a:t>
            </a:r>
            <a:r>
              <a:rPr lang="en-US" sz="1100" dirty="0" smtClean="0"/>
              <a:t>1.2%</a:t>
            </a:r>
            <a:endParaRPr lang="en-US" sz="1100" dirty="0"/>
          </a:p>
        </p:txBody>
      </p:sp>
      <p:sp>
        <p:nvSpPr>
          <p:cNvPr id="9" name="TextBox 8"/>
          <p:cNvSpPr txBox="1"/>
          <p:nvPr/>
        </p:nvSpPr>
        <p:spPr>
          <a:xfrm>
            <a:off x="4724400" y="1285546"/>
            <a:ext cx="3727699" cy="369332"/>
          </a:xfrm>
          <a:prstGeom prst="rect">
            <a:avLst/>
          </a:prstGeom>
          <a:solidFill>
            <a:schemeClr val="tx1"/>
          </a:solidFill>
        </p:spPr>
        <p:txBody>
          <a:bodyPr wrap="square" rtlCol="0">
            <a:spAutoFit/>
          </a:bodyPr>
          <a:lstStyle/>
          <a:p>
            <a:pPr algn="ctr"/>
            <a:r>
              <a:rPr lang="en-US" b="1" dirty="0" smtClean="0">
                <a:solidFill>
                  <a:schemeClr val="bg1"/>
                </a:solidFill>
              </a:rPr>
              <a:t>Battleground State Results</a:t>
            </a:r>
            <a:endParaRPr lang="en-US" b="1" dirty="0">
              <a:solidFill>
                <a:schemeClr val="bg1"/>
              </a:solidFill>
            </a:endParaRPr>
          </a:p>
        </p:txBody>
      </p:sp>
    </p:spTree>
    <p:extLst>
      <p:ext uri="{BB962C8B-B14F-4D97-AF65-F5344CB8AC3E}">
        <p14:creationId xmlns:p14="http://schemas.microsoft.com/office/powerpoint/2010/main" val="1875323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199" y="228600"/>
            <a:ext cx="8277225" cy="954107"/>
          </a:xfrm>
          <a:prstGeom prst="rect">
            <a:avLst/>
          </a:prstGeom>
          <a:noFill/>
        </p:spPr>
        <p:txBody>
          <a:bodyPr wrap="square" rtlCol="0">
            <a:spAutoFit/>
          </a:bodyPr>
          <a:lstStyle/>
          <a:p>
            <a:r>
              <a:rPr lang="en-US" sz="3600" b="1" dirty="0" smtClean="0">
                <a:solidFill>
                  <a:schemeClr val="accent1"/>
                </a:solidFill>
              </a:rPr>
              <a:t>The 2016 Presidential Election</a:t>
            </a:r>
            <a:br>
              <a:rPr lang="en-US" sz="3600" b="1" dirty="0" smtClean="0">
                <a:solidFill>
                  <a:schemeClr val="accent1"/>
                </a:solidFill>
              </a:rPr>
            </a:br>
            <a:r>
              <a:rPr lang="en-US" sz="2000" b="1" dirty="0" smtClean="0">
                <a:solidFill>
                  <a:schemeClr val="accent1"/>
                </a:solidFill>
              </a:rPr>
              <a:t>Polling Errors in the Battleground States (11/8/2016)</a:t>
            </a:r>
            <a:endParaRPr lang="en-US" sz="2000" b="1" dirty="0">
              <a:solidFill>
                <a:schemeClr val="accent1"/>
              </a:solidFill>
            </a:endParaRPr>
          </a:p>
        </p:txBody>
      </p:sp>
      <p:sp>
        <p:nvSpPr>
          <p:cNvPr id="2" name="Rectangle 1"/>
          <p:cNvSpPr/>
          <p:nvPr/>
        </p:nvSpPr>
        <p:spPr>
          <a:xfrm>
            <a:off x="609600" y="1371600"/>
            <a:ext cx="4267200" cy="426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600199"/>
            <a:ext cx="3887361"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105399" y="1371600"/>
            <a:ext cx="3733800" cy="4247317"/>
          </a:xfrm>
          <a:prstGeom prst="rect">
            <a:avLst/>
          </a:prstGeom>
          <a:solidFill>
            <a:schemeClr val="accent5">
              <a:lumMod val="20000"/>
              <a:lumOff val="80000"/>
            </a:schemeClr>
          </a:solidFill>
        </p:spPr>
        <p:txBody>
          <a:bodyPr wrap="square" rtlCol="0">
            <a:spAutoFit/>
          </a:bodyPr>
          <a:lstStyle/>
          <a:p>
            <a:r>
              <a:rPr lang="en-US" dirty="0" smtClean="0"/>
              <a:t>According to fivethirtyeight.com, the polling error in states that Trump won was 7.4%.  In states that Clinton won, the polling error was 3.7%</a:t>
            </a:r>
          </a:p>
          <a:p>
            <a:endParaRPr lang="en-US" dirty="0"/>
          </a:p>
          <a:p>
            <a:r>
              <a:rPr lang="en-US" dirty="0" smtClean="0"/>
              <a:t>In the “rust belt” states, mostly won by Trump on Election Day (2016), the polling error was 4%</a:t>
            </a:r>
          </a:p>
          <a:p>
            <a:endParaRPr lang="en-US" dirty="0"/>
          </a:p>
          <a:p>
            <a:r>
              <a:rPr lang="en-US" dirty="0" smtClean="0"/>
              <a:t>It is not unusual for the final polls in a presidential election to be off, but what is unusual about 2016 is that the polls predicted the wrong candidate as the winner </a:t>
            </a:r>
            <a:endParaRPr lang="en-US" dirty="0"/>
          </a:p>
        </p:txBody>
      </p:sp>
    </p:spTree>
    <p:extLst>
      <p:ext uri="{BB962C8B-B14F-4D97-AF65-F5344CB8AC3E}">
        <p14:creationId xmlns:p14="http://schemas.microsoft.com/office/powerpoint/2010/main" val="1342672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2598" y="1447800"/>
            <a:ext cx="4013202" cy="3132835"/>
          </a:xfrm>
          <a:prstGeom prst="rect">
            <a:avLst/>
          </a:prstGeom>
        </p:spPr>
      </p:pic>
      <p:sp>
        <p:nvSpPr>
          <p:cNvPr id="3" name="TextBox 2"/>
          <p:cNvSpPr txBox="1"/>
          <p:nvPr/>
        </p:nvSpPr>
        <p:spPr>
          <a:xfrm>
            <a:off x="457198" y="304800"/>
            <a:ext cx="8277225" cy="954107"/>
          </a:xfrm>
          <a:prstGeom prst="rect">
            <a:avLst/>
          </a:prstGeom>
          <a:noFill/>
        </p:spPr>
        <p:txBody>
          <a:bodyPr wrap="square" rtlCol="0">
            <a:spAutoFit/>
          </a:bodyPr>
          <a:lstStyle/>
          <a:p>
            <a:r>
              <a:rPr lang="en-US" sz="3600" b="1" dirty="0" smtClean="0">
                <a:solidFill>
                  <a:schemeClr val="accent1"/>
                </a:solidFill>
              </a:rPr>
              <a:t>The 2016 Presidential Election</a:t>
            </a:r>
            <a:br>
              <a:rPr lang="en-US" sz="3600" b="1" dirty="0" smtClean="0">
                <a:solidFill>
                  <a:schemeClr val="accent1"/>
                </a:solidFill>
              </a:rPr>
            </a:br>
            <a:r>
              <a:rPr lang="en-US" sz="2000" b="1" dirty="0" smtClean="0">
                <a:solidFill>
                  <a:schemeClr val="accent1"/>
                </a:solidFill>
              </a:rPr>
              <a:t>Why so much uncertainty in modeling the election outcome?</a:t>
            </a:r>
            <a:endParaRPr lang="en-US" sz="2000" b="1" dirty="0">
              <a:solidFill>
                <a:schemeClr val="accent1"/>
              </a:solidFill>
            </a:endParaRPr>
          </a:p>
        </p:txBody>
      </p:sp>
      <p:sp>
        <p:nvSpPr>
          <p:cNvPr id="4" name="TextBox 3"/>
          <p:cNvSpPr txBox="1"/>
          <p:nvPr/>
        </p:nvSpPr>
        <p:spPr>
          <a:xfrm>
            <a:off x="4724401" y="1596781"/>
            <a:ext cx="4191000" cy="4708981"/>
          </a:xfrm>
          <a:prstGeom prst="rect">
            <a:avLst/>
          </a:prstGeom>
          <a:solidFill>
            <a:schemeClr val="accent2">
              <a:lumMod val="20000"/>
              <a:lumOff val="80000"/>
            </a:schemeClr>
          </a:solidFill>
        </p:spPr>
        <p:txBody>
          <a:bodyPr wrap="square" rtlCol="0">
            <a:spAutoFit/>
          </a:bodyPr>
          <a:lstStyle/>
          <a:p>
            <a:r>
              <a:rPr lang="en-US" sz="2000" dirty="0" smtClean="0"/>
              <a:t>In 2012, FiveThirtyEight.com estimated that Barack Obama had a 90% chance of winning the election</a:t>
            </a:r>
          </a:p>
          <a:p>
            <a:endParaRPr lang="en-US" sz="2000" dirty="0"/>
          </a:p>
          <a:p>
            <a:r>
              <a:rPr lang="en-US" sz="2000" dirty="0" smtClean="0"/>
              <a:t>In 2016, Hillary Clinton’s chances were substantial, around 70% one day prior to the election, but far more uncertain than in 2012</a:t>
            </a:r>
          </a:p>
          <a:p>
            <a:endParaRPr lang="en-US" sz="2000" dirty="0"/>
          </a:p>
          <a:p>
            <a:r>
              <a:rPr lang="en-US" sz="2000" dirty="0" smtClean="0"/>
              <a:t>The reason for the uncertainty was a higher % of undecideds and 3</a:t>
            </a:r>
            <a:r>
              <a:rPr lang="en-US" sz="2000" baseline="30000" dirty="0" smtClean="0"/>
              <a:t>rd</a:t>
            </a:r>
            <a:r>
              <a:rPr lang="en-US" sz="2000" dirty="0" smtClean="0"/>
              <a:t> Party supporters in 2016, when compared to the undecideds and 3</a:t>
            </a:r>
            <a:r>
              <a:rPr lang="en-US" sz="2000" baseline="30000" dirty="0" smtClean="0"/>
              <a:t>rd</a:t>
            </a:r>
            <a:r>
              <a:rPr lang="en-US" sz="2000" dirty="0" smtClean="0"/>
              <a:t> party supporters in past election cycles</a:t>
            </a:r>
            <a:endParaRPr lang="en-US" sz="2000" dirty="0"/>
          </a:p>
        </p:txBody>
      </p:sp>
      <p:pic>
        <p:nvPicPr>
          <p:cNvPr id="5" name="Picture 4"/>
          <p:cNvPicPr>
            <a:picLocks noChangeAspect="1"/>
          </p:cNvPicPr>
          <p:nvPr/>
        </p:nvPicPr>
        <p:blipFill>
          <a:blip r:embed="rId4"/>
          <a:stretch>
            <a:fillRect/>
          </a:stretch>
        </p:blipFill>
        <p:spPr>
          <a:xfrm>
            <a:off x="609600" y="4572000"/>
            <a:ext cx="3810000" cy="1772886"/>
          </a:xfrm>
          <a:prstGeom prst="rect">
            <a:avLst/>
          </a:prstGeom>
        </p:spPr>
      </p:pic>
    </p:spTree>
    <p:extLst>
      <p:ext uri="{BB962C8B-B14F-4D97-AF65-F5344CB8AC3E}">
        <p14:creationId xmlns:p14="http://schemas.microsoft.com/office/powerpoint/2010/main" val="971082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198" y="1524000"/>
            <a:ext cx="4648202" cy="4754501"/>
          </a:xfrm>
          <a:prstGeom prst="rect">
            <a:avLst/>
          </a:prstGeom>
        </p:spPr>
      </p:pic>
      <p:sp>
        <p:nvSpPr>
          <p:cNvPr id="4" name="TextBox 3"/>
          <p:cNvSpPr txBox="1"/>
          <p:nvPr/>
        </p:nvSpPr>
        <p:spPr>
          <a:xfrm>
            <a:off x="457198" y="457200"/>
            <a:ext cx="8277225" cy="954107"/>
          </a:xfrm>
          <a:prstGeom prst="rect">
            <a:avLst/>
          </a:prstGeom>
          <a:noFill/>
        </p:spPr>
        <p:txBody>
          <a:bodyPr wrap="square" rtlCol="0">
            <a:spAutoFit/>
          </a:bodyPr>
          <a:lstStyle/>
          <a:p>
            <a:r>
              <a:rPr lang="en-US" sz="3600" b="1" dirty="0" smtClean="0">
                <a:solidFill>
                  <a:schemeClr val="accent1"/>
                </a:solidFill>
              </a:rPr>
              <a:t>The 2016 Presidential Election</a:t>
            </a:r>
            <a:br>
              <a:rPr lang="en-US" sz="3600" b="1" dirty="0" smtClean="0">
                <a:solidFill>
                  <a:schemeClr val="accent1"/>
                </a:solidFill>
              </a:rPr>
            </a:br>
            <a:r>
              <a:rPr lang="en-US" sz="2000" b="1" dirty="0" smtClean="0">
                <a:solidFill>
                  <a:schemeClr val="accent1"/>
                </a:solidFill>
              </a:rPr>
              <a:t>Uncertainty in Presidential Polling:  Adding Margins of Error</a:t>
            </a:r>
            <a:endParaRPr lang="en-US" sz="2000" b="1" dirty="0">
              <a:solidFill>
                <a:schemeClr val="accent1"/>
              </a:solidFill>
            </a:endParaRPr>
          </a:p>
        </p:txBody>
      </p:sp>
      <p:sp>
        <p:nvSpPr>
          <p:cNvPr id="5" name="TextBox 4"/>
          <p:cNvSpPr txBox="1"/>
          <p:nvPr/>
        </p:nvSpPr>
        <p:spPr>
          <a:xfrm>
            <a:off x="5105400" y="1828800"/>
            <a:ext cx="3629023" cy="3693319"/>
          </a:xfrm>
          <a:prstGeom prst="rect">
            <a:avLst/>
          </a:prstGeom>
          <a:noFill/>
        </p:spPr>
        <p:txBody>
          <a:bodyPr wrap="square" rtlCol="0">
            <a:spAutoFit/>
          </a:bodyPr>
          <a:lstStyle/>
          <a:p>
            <a:r>
              <a:rPr lang="en-US" dirty="0" smtClean="0"/>
              <a:t>According to fivethirtyeight.com, we should add a margin of error to the final polling data in order to get a more realistic expectation of the outcome in a presidential election</a:t>
            </a:r>
          </a:p>
          <a:p>
            <a:endParaRPr lang="en-US" dirty="0"/>
          </a:p>
          <a:p>
            <a:r>
              <a:rPr lang="en-US" dirty="0" smtClean="0"/>
              <a:t>It is not unusual for the final polls to be off by 3% or more, as they were in 1996, 2000 and 2016</a:t>
            </a:r>
          </a:p>
          <a:p>
            <a:endParaRPr lang="en-US" dirty="0"/>
          </a:p>
          <a:p>
            <a:r>
              <a:rPr lang="en-US" dirty="0" smtClean="0"/>
              <a:t>In 1980, the final polls were off by an average of 7%</a:t>
            </a:r>
            <a:endParaRPr lang="en-US" dirty="0"/>
          </a:p>
        </p:txBody>
      </p:sp>
    </p:spTree>
    <p:extLst>
      <p:ext uri="{BB962C8B-B14F-4D97-AF65-F5344CB8AC3E}">
        <p14:creationId xmlns:p14="http://schemas.microsoft.com/office/powerpoint/2010/main" val="30550311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Campaign Fund-Raising</a:t>
            </a:r>
            <a:endParaRPr lang="en-US" dirty="0"/>
          </a:p>
        </p:txBody>
      </p:sp>
    </p:spTree>
    <p:extLst>
      <p:ext uri="{BB962C8B-B14F-4D97-AF65-F5344CB8AC3E}">
        <p14:creationId xmlns:p14="http://schemas.microsoft.com/office/powerpoint/2010/main" val="1761867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28600"/>
            <a:ext cx="8077200" cy="892552"/>
          </a:xfrm>
          <a:prstGeom prst="rect">
            <a:avLst/>
          </a:prstGeom>
          <a:noFill/>
        </p:spPr>
        <p:txBody>
          <a:bodyPr wrap="square" rtlCol="0">
            <a:spAutoFit/>
          </a:bodyPr>
          <a:lstStyle/>
          <a:p>
            <a:pPr algn="ctr"/>
            <a:r>
              <a:rPr lang="en-US" sz="3200" b="1" dirty="0" smtClean="0">
                <a:solidFill>
                  <a:schemeClr val="accent1"/>
                </a:solidFill>
              </a:rPr>
              <a:t>A 269-269 Tie in the Electoral College</a:t>
            </a:r>
          </a:p>
          <a:p>
            <a:r>
              <a:rPr lang="en-US" sz="2000" b="1" dirty="0" smtClean="0">
                <a:solidFill>
                  <a:schemeClr val="accent1"/>
                </a:solidFill>
              </a:rPr>
              <a:t>A Tie was a Real Possibility in 2016</a:t>
            </a:r>
            <a:endParaRPr lang="en-US" sz="2000" b="1" dirty="0">
              <a:solidFill>
                <a:schemeClr val="accent1"/>
              </a:solidFill>
            </a:endParaRPr>
          </a:p>
        </p:txBody>
      </p:sp>
      <p:sp>
        <p:nvSpPr>
          <p:cNvPr id="9" name="TextBox 8"/>
          <p:cNvSpPr txBox="1"/>
          <p:nvPr/>
        </p:nvSpPr>
        <p:spPr>
          <a:xfrm>
            <a:off x="609600" y="4724400"/>
            <a:ext cx="4550230" cy="584775"/>
          </a:xfrm>
          <a:prstGeom prst="rect">
            <a:avLst/>
          </a:prstGeom>
          <a:solidFill>
            <a:schemeClr val="bg1">
              <a:lumMod val="95000"/>
            </a:schemeClr>
          </a:solidFill>
        </p:spPr>
        <p:txBody>
          <a:bodyPr wrap="square" rtlCol="0">
            <a:spAutoFit/>
          </a:bodyPr>
          <a:lstStyle/>
          <a:p>
            <a:r>
              <a:rPr lang="en-US" sz="1600" dirty="0" smtClean="0"/>
              <a:t>Republican wins:  </a:t>
            </a:r>
            <a:r>
              <a:rPr lang="en-US" sz="1600" dirty="0"/>
              <a:t>OH, </a:t>
            </a:r>
            <a:r>
              <a:rPr lang="en-US" sz="1600" dirty="0" smtClean="0"/>
              <a:t>NC, </a:t>
            </a:r>
            <a:r>
              <a:rPr lang="en-US" sz="1600" dirty="0"/>
              <a:t>FL</a:t>
            </a:r>
            <a:r>
              <a:rPr lang="en-US" sz="1600" dirty="0" smtClean="0"/>
              <a:t>,</a:t>
            </a:r>
            <a:r>
              <a:rPr lang="en-US" sz="1600" dirty="0"/>
              <a:t> </a:t>
            </a:r>
            <a:r>
              <a:rPr lang="en-US" sz="1600" dirty="0" smtClean="0">
                <a:solidFill>
                  <a:srgbClr val="3333FF"/>
                </a:solidFill>
              </a:rPr>
              <a:t>NV, NH,</a:t>
            </a:r>
            <a:r>
              <a:rPr lang="en-US" sz="1600" dirty="0" smtClean="0">
                <a:solidFill>
                  <a:schemeClr val="bg1"/>
                </a:solidFill>
              </a:rPr>
              <a:t> </a:t>
            </a:r>
            <a:r>
              <a:rPr lang="en-US" sz="1600" dirty="0" smtClean="0"/>
              <a:t>IA </a:t>
            </a:r>
            <a:endParaRPr lang="en-US" sz="1600" dirty="0"/>
          </a:p>
          <a:p>
            <a:r>
              <a:rPr lang="en-US" sz="1600" dirty="0" smtClean="0"/>
              <a:t>Democrat wins:  CO, </a:t>
            </a:r>
            <a:r>
              <a:rPr lang="en-US" sz="1600" dirty="0" smtClean="0">
                <a:solidFill>
                  <a:srgbClr val="FF0000"/>
                </a:solidFill>
              </a:rPr>
              <a:t>WI,</a:t>
            </a:r>
            <a:r>
              <a:rPr lang="en-US" sz="1600" dirty="0" smtClean="0">
                <a:solidFill>
                  <a:schemeClr val="bg1"/>
                </a:solidFill>
              </a:rPr>
              <a:t> </a:t>
            </a:r>
            <a:r>
              <a:rPr lang="en-US" sz="1600" dirty="0" smtClean="0"/>
              <a:t>VA</a:t>
            </a:r>
            <a:endParaRPr lang="en-US" sz="1600" dirty="0"/>
          </a:p>
        </p:txBody>
      </p:sp>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272873"/>
            <a:ext cx="4774085" cy="3070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791200" y="1272873"/>
            <a:ext cx="3048000" cy="3416320"/>
          </a:xfrm>
          <a:prstGeom prst="rect">
            <a:avLst/>
          </a:prstGeom>
          <a:noFill/>
        </p:spPr>
        <p:txBody>
          <a:bodyPr wrap="square" rtlCol="0">
            <a:spAutoFit/>
          </a:bodyPr>
          <a:lstStyle/>
          <a:p>
            <a:r>
              <a:rPr lang="en-US" dirty="0" smtClean="0"/>
              <a:t>A tie in the Electoral College was a real possibility on Election Night (2016)</a:t>
            </a:r>
          </a:p>
          <a:p>
            <a:endParaRPr lang="en-US" dirty="0"/>
          </a:p>
          <a:p>
            <a:r>
              <a:rPr lang="en-US" dirty="0" smtClean="0"/>
              <a:t>Had Hillary held on to win Pennsylvania (she lost by 1.2%) and Michigan (still too close to call), as well as 2</a:t>
            </a:r>
            <a:r>
              <a:rPr lang="en-US" baseline="30000" dirty="0" smtClean="0"/>
              <a:t>nd</a:t>
            </a:r>
            <a:r>
              <a:rPr lang="en-US" dirty="0" smtClean="0"/>
              <a:t> congressional district in Maine (Trump won by 9%), the race would have ended in a 269-269 tie </a:t>
            </a:r>
            <a:endParaRPr lang="en-US" dirty="0"/>
          </a:p>
        </p:txBody>
      </p:sp>
    </p:spTree>
    <p:extLst>
      <p:ext uri="{BB962C8B-B14F-4D97-AF65-F5344CB8AC3E}">
        <p14:creationId xmlns:p14="http://schemas.microsoft.com/office/powerpoint/2010/main" val="3317114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199" y="228600"/>
            <a:ext cx="8277225" cy="954107"/>
          </a:xfrm>
          <a:prstGeom prst="rect">
            <a:avLst/>
          </a:prstGeom>
          <a:noFill/>
        </p:spPr>
        <p:txBody>
          <a:bodyPr wrap="square" rtlCol="0">
            <a:spAutoFit/>
          </a:bodyPr>
          <a:lstStyle/>
          <a:p>
            <a:r>
              <a:rPr lang="en-US" sz="3600" b="1" dirty="0" smtClean="0">
                <a:solidFill>
                  <a:schemeClr val="accent1"/>
                </a:solidFill>
              </a:rPr>
              <a:t>The 2016 Presidential Election</a:t>
            </a:r>
            <a:br>
              <a:rPr lang="en-US" sz="3600" b="1" dirty="0" smtClean="0">
                <a:solidFill>
                  <a:schemeClr val="accent1"/>
                </a:solidFill>
              </a:rPr>
            </a:br>
            <a:r>
              <a:rPr lang="en-US" sz="2000" b="1" dirty="0" smtClean="0">
                <a:solidFill>
                  <a:schemeClr val="accent1"/>
                </a:solidFill>
              </a:rPr>
              <a:t>Fund-Raising (Oct 28 2016)</a:t>
            </a:r>
            <a:endParaRPr lang="en-US" sz="2000" b="1" dirty="0">
              <a:solidFill>
                <a:schemeClr val="accent1"/>
              </a:solidFill>
            </a:endParaRPr>
          </a:p>
        </p:txBody>
      </p:sp>
      <p:sp>
        <p:nvSpPr>
          <p:cNvPr id="6" name="TextBox 5"/>
          <p:cNvSpPr txBox="1"/>
          <p:nvPr/>
        </p:nvSpPr>
        <p:spPr>
          <a:xfrm>
            <a:off x="5029200" y="1447800"/>
            <a:ext cx="3705224" cy="2862322"/>
          </a:xfrm>
          <a:prstGeom prst="rect">
            <a:avLst/>
          </a:prstGeom>
          <a:solidFill>
            <a:schemeClr val="tx2">
              <a:lumMod val="75000"/>
            </a:schemeClr>
          </a:solidFill>
        </p:spPr>
        <p:txBody>
          <a:bodyPr wrap="square" rtlCol="0">
            <a:spAutoFit/>
          </a:bodyPr>
          <a:lstStyle/>
          <a:p>
            <a:r>
              <a:rPr lang="en-US" dirty="0" smtClean="0">
                <a:solidFill>
                  <a:schemeClr val="accent2">
                    <a:lumMod val="20000"/>
                    <a:lumOff val="80000"/>
                  </a:schemeClr>
                </a:solidFill>
              </a:rPr>
              <a:t>With 10 days left in the campaign, Hillary Clinton had doubled Donald Trump in campaign donations, roughly $500 million to $250 million</a:t>
            </a:r>
          </a:p>
          <a:p>
            <a:endParaRPr lang="en-US" dirty="0">
              <a:solidFill>
                <a:schemeClr val="accent2">
                  <a:lumMod val="20000"/>
                  <a:lumOff val="80000"/>
                </a:schemeClr>
              </a:solidFill>
            </a:endParaRPr>
          </a:p>
          <a:p>
            <a:r>
              <a:rPr lang="en-US" dirty="0" smtClean="0">
                <a:solidFill>
                  <a:schemeClr val="accent2">
                    <a:lumMod val="20000"/>
                    <a:lumOff val="80000"/>
                  </a:schemeClr>
                </a:solidFill>
              </a:rPr>
              <a:t>And outside groups supporting Hillary Clinton had raised 3 times more money than outside groups siding with Donald Trump</a:t>
            </a:r>
            <a:endParaRPr lang="en-US" dirty="0">
              <a:solidFill>
                <a:schemeClr val="accent2">
                  <a:lumMod val="20000"/>
                  <a:lumOff val="80000"/>
                </a:schemeClr>
              </a:solidFill>
            </a:endParaRPr>
          </a:p>
        </p:txBody>
      </p:sp>
      <p:pic>
        <p:nvPicPr>
          <p:cNvPr id="2" name="Picture 1"/>
          <p:cNvPicPr>
            <a:picLocks noChangeAspect="1"/>
          </p:cNvPicPr>
          <p:nvPr/>
        </p:nvPicPr>
        <p:blipFill>
          <a:blip r:embed="rId3"/>
          <a:stretch>
            <a:fillRect/>
          </a:stretch>
        </p:blipFill>
        <p:spPr>
          <a:xfrm>
            <a:off x="685800" y="1447800"/>
            <a:ext cx="4142569" cy="4747407"/>
          </a:xfrm>
          <a:prstGeom prst="rect">
            <a:avLst/>
          </a:prstGeom>
        </p:spPr>
      </p:pic>
    </p:spTree>
    <p:extLst>
      <p:ext uri="{BB962C8B-B14F-4D97-AF65-F5344CB8AC3E}">
        <p14:creationId xmlns:p14="http://schemas.microsoft.com/office/powerpoint/2010/main" val="37317511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Issues</a:t>
            </a:r>
            <a:endParaRPr lang="en-US" dirty="0"/>
          </a:p>
          <a:p>
            <a:r>
              <a:rPr lang="en-US" dirty="0"/>
              <a:t>That </a:t>
            </a:r>
            <a:r>
              <a:rPr lang="en-US" dirty="0" smtClean="0"/>
              <a:t>May Have </a:t>
            </a:r>
            <a:r>
              <a:rPr lang="en-US" dirty="0"/>
              <a:t>Potentially</a:t>
            </a:r>
          </a:p>
          <a:p>
            <a:r>
              <a:rPr lang="en-US" dirty="0" smtClean="0"/>
              <a:t>Affected </a:t>
            </a:r>
            <a:r>
              <a:rPr lang="en-US" dirty="0"/>
              <a:t>the Election</a:t>
            </a:r>
          </a:p>
          <a:p>
            <a:endParaRPr lang="en-US" dirty="0"/>
          </a:p>
        </p:txBody>
      </p:sp>
      <p:sp>
        <p:nvSpPr>
          <p:cNvPr id="3" name="Title 2"/>
          <p:cNvSpPr>
            <a:spLocks noGrp="1"/>
          </p:cNvSpPr>
          <p:nvPr>
            <p:ph type="title"/>
          </p:nvPr>
        </p:nvSpPr>
        <p:spPr/>
        <p:txBody>
          <a:bodyPr/>
          <a:lstStyle/>
          <a:p>
            <a:r>
              <a:rPr lang="en-US" dirty="0" smtClean="0"/>
              <a:t>Campaign Controversies</a:t>
            </a:r>
            <a:endParaRPr lang="en-US" dirty="0"/>
          </a:p>
        </p:txBody>
      </p:sp>
    </p:spTree>
    <p:extLst>
      <p:ext uri="{BB962C8B-B14F-4D97-AF65-F5344CB8AC3E}">
        <p14:creationId xmlns:p14="http://schemas.microsoft.com/office/powerpoint/2010/main" val="2474583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382000" cy="892552"/>
          </a:xfrm>
          <a:prstGeom prst="rect">
            <a:avLst/>
          </a:prstGeom>
          <a:noFill/>
        </p:spPr>
        <p:txBody>
          <a:bodyPr wrap="square" rtlCol="0">
            <a:spAutoFit/>
          </a:bodyPr>
          <a:lstStyle/>
          <a:p>
            <a:r>
              <a:rPr lang="en-US" sz="3200" b="1" dirty="0" smtClean="0">
                <a:solidFill>
                  <a:schemeClr val="accent1"/>
                </a:solidFill>
              </a:rPr>
              <a:t>Trump’s Controversial Rhetoric</a:t>
            </a:r>
          </a:p>
          <a:p>
            <a:r>
              <a:rPr lang="en-US" sz="2000" b="1" dirty="0" smtClean="0">
                <a:solidFill>
                  <a:schemeClr val="accent1"/>
                </a:solidFill>
              </a:rPr>
              <a:t>Commentary regarding Muslims</a:t>
            </a:r>
            <a:endParaRPr lang="en-US" sz="2000" b="1" dirty="0">
              <a:solidFill>
                <a:schemeClr val="accent1"/>
              </a:solidFill>
            </a:endParaRPr>
          </a:p>
        </p:txBody>
      </p:sp>
      <p:sp>
        <p:nvSpPr>
          <p:cNvPr id="5" name="TextBox 4"/>
          <p:cNvSpPr txBox="1"/>
          <p:nvPr/>
        </p:nvSpPr>
        <p:spPr>
          <a:xfrm>
            <a:off x="5181600" y="1121152"/>
            <a:ext cx="3581400" cy="5324535"/>
          </a:xfrm>
          <a:prstGeom prst="rect">
            <a:avLst/>
          </a:prstGeom>
          <a:noFill/>
        </p:spPr>
        <p:txBody>
          <a:bodyPr wrap="square" rtlCol="0">
            <a:spAutoFit/>
          </a:bodyPr>
          <a:lstStyle/>
          <a:p>
            <a:pPr>
              <a:spcBef>
                <a:spcPts val="1200"/>
              </a:spcBef>
            </a:pPr>
            <a:r>
              <a:rPr lang="en-US" sz="1600" dirty="0" smtClean="0"/>
              <a:t>At the Democratic National Convention (July 28, 2016), </a:t>
            </a:r>
            <a:r>
              <a:rPr lang="en-US" sz="1600" dirty="0" err="1" smtClean="0"/>
              <a:t>Khizr</a:t>
            </a:r>
            <a:r>
              <a:rPr lang="en-US" sz="1600" dirty="0" smtClean="0"/>
              <a:t> Khan, a “gold star” father of a Muslim-American soldier killed in Iraq 12 years ago, criticized Trump for his plan to ban Muslim immigration from Syria and elsewhere where ISIS is active</a:t>
            </a:r>
          </a:p>
          <a:p>
            <a:pPr>
              <a:spcBef>
                <a:spcPts val="1200"/>
              </a:spcBef>
            </a:pPr>
            <a:r>
              <a:rPr lang="en-US" sz="1600" dirty="0" smtClean="0"/>
              <a:t>Trump responded by asking why Mr. Khan’s wife was so silent standing next to her husband’s side, implying that Muslim women are treated badly in Islamic culture, even here in America</a:t>
            </a:r>
          </a:p>
          <a:p>
            <a:pPr>
              <a:spcBef>
                <a:spcPts val="1200"/>
              </a:spcBef>
            </a:pPr>
            <a:r>
              <a:rPr lang="en-US" sz="1600" dirty="0" smtClean="0"/>
              <a:t>Dozens of Republican leaders criticized Trump for striking back against a “gold star” father, who had lost a son in war—critics included congressional leaders, Paul Ryan (R-WI) and Mitch McConnell (R-KY)  </a:t>
            </a:r>
            <a:endParaRPr lang="en-US" sz="1600" dirty="0"/>
          </a:p>
        </p:txBody>
      </p:sp>
      <p:pic>
        <p:nvPicPr>
          <p:cNvPr id="7" name="Picture 6"/>
          <p:cNvPicPr>
            <a:picLocks noChangeAspect="1"/>
          </p:cNvPicPr>
          <p:nvPr/>
        </p:nvPicPr>
        <p:blipFill>
          <a:blip r:embed="rId3"/>
          <a:stretch>
            <a:fillRect/>
          </a:stretch>
        </p:blipFill>
        <p:spPr>
          <a:xfrm>
            <a:off x="424541" y="3565072"/>
            <a:ext cx="4529138" cy="2378528"/>
          </a:xfrm>
          <a:prstGeom prst="rect">
            <a:avLst/>
          </a:prstGeom>
        </p:spPr>
      </p:pic>
      <p:sp>
        <p:nvSpPr>
          <p:cNvPr id="9" name="TextBox 8"/>
          <p:cNvSpPr txBox="1"/>
          <p:nvPr/>
        </p:nvSpPr>
        <p:spPr>
          <a:xfrm>
            <a:off x="424541" y="1917976"/>
            <a:ext cx="4572000" cy="1477328"/>
          </a:xfrm>
          <a:prstGeom prst="rect">
            <a:avLst/>
          </a:prstGeom>
          <a:solidFill>
            <a:schemeClr val="accent2">
              <a:lumMod val="20000"/>
              <a:lumOff val="80000"/>
            </a:schemeClr>
          </a:solidFill>
        </p:spPr>
        <p:txBody>
          <a:bodyPr wrap="square" rtlCol="0">
            <a:spAutoFit/>
          </a:bodyPr>
          <a:lstStyle/>
          <a:p>
            <a:r>
              <a:rPr lang="en-US" dirty="0" smtClean="0"/>
              <a:t>How will Trump’s “Muslim ban” be judged by the voters on Election Day?  Hillary Clinton hopes that Trump’s rhetoric will be viewed as racist toward Muslims, resulting in a voter backlash against Trump</a:t>
            </a:r>
            <a:endParaRPr lang="en-US" dirty="0"/>
          </a:p>
        </p:txBody>
      </p:sp>
      <p:sp>
        <p:nvSpPr>
          <p:cNvPr id="10" name="TextBox 9"/>
          <p:cNvSpPr txBox="1"/>
          <p:nvPr/>
        </p:nvSpPr>
        <p:spPr>
          <a:xfrm>
            <a:off x="775606" y="1378876"/>
            <a:ext cx="3869871" cy="369332"/>
          </a:xfrm>
          <a:prstGeom prst="rect">
            <a:avLst/>
          </a:prstGeom>
          <a:solidFill>
            <a:schemeClr val="tx1"/>
          </a:solidFill>
        </p:spPr>
        <p:txBody>
          <a:bodyPr wrap="square" rtlCol="0">
            <a:spAutoFit/>
          </a:bodyPr>
          <a:lstStyle/>
          <a:p>
            <a:r>
              <a:rPr lang="en-US" b="1" dirty="0" err="1" smtClean="0">
                <a:solidFill>
                  <a:schemeClr val="bg1"/>
                </a:solidFill>
              </a:rPr>
              <a:t>Khizr</a:t>
            </a:r>
            <a:r>
              <a:rPr lang="en-US" b="1" dirty="0" smtClean="0">
                <a:solidFill>
                  <a:schemeClr val="bg1"/>
                </a:solidFill>
              </a:rPr>
              <a:t> Khan (July-August 2016)</a:t>
            </a:r>
            <a:endParaRPr lang="en-US" b="1" dirty="0">
              <a:solidFill>
                <a:schemeClr val="bg1"/>
              </a:solidFill>
            </a:endParaRPr>
          </a:p>
        </p:txBody>
      </p:sp>
    </p:spTree>
    <p:extLst>
      <p:ext uri="{BB962C8B-B14F-4D97-AF65-F5344CB8AC3E}">
        <p14:creationId xmlns:p14="http://schemas.microsoft.com/office/powerpoint/2010/main" val="38917292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382000" cy="892552"/>
          </a:xfrm>
          <a:prstGeom prst="rect">
            <a:avLst/>
          </a:prstGeom>
          <a:noFill/>
        </p:spPr>
        <p:txBody>
          <a:bodyPr wrap="square" rtlCol="0">
            <a:spAutoFit/>
          </a:bodyPr>
          <a:lstStyle/>
          <a:p>
            <a:r>
              <a:rPr lang="en-US" sz="3200" b="1" dirty="0" smtClean="0">
                <a:solidFill>
                  <a:schemeClr val="accent1"/>
                </a:solidFill>
              </a:rPr>
              <a:t>Trump’s Controversial Rhetoric</a:t>
            </a:r>
          </a:p>
          <a:p>
            <a:r>
              <a:rPr lang="en-US" sz="2000" b="1" dirty="0" smtClean="0">
                <a:solidFill>
                  <a:schemeClr val="accent1"/>
                </a:solidFill>
              </a:rPr>
              <a:t>Comments about Body Shaming Women</a:t>
            </a:r>
            <a:endParaRPr lang="en-US" sz="2000" b="1" dirty="0">
              <a:solidFill>
                <a:schemeClr val="accent1"/>
              </a:solidFill>
            </a:endParaRPr>
          </a:p>
        </p:txBody>
      </p:sp>
      <p:sp>
        <p:nvSpPr>
          <p:cNvPr id="4" name="TextBox 3"/>
          <p:cNvSpPr txBox="1"/>
          <p:nvPr/>
        </p:nvSpPr>
        <p:spPr>
          <a:xfrm>
            <a:off x="775606" y="1153341"/>
            <a:ext cx="3869871" cy="369332"/>
          </a:xfrm>
          <a:prstGeom prst="rect">
            <a:avLst/>
          </a:prstGeom>
          <a:solidFill>
            <a:schemeClr val="tx1"/>
          </a:solidFill>
        </p:spPr>
        <p:txBody>
          <a:bodyPr wrap="square" rtlCol="0">
            <a:spAutoFit/>
          </a:bodyPr>
          <a:lstStyle/>
          <a:p>
            <a:pPr algn="ctr"/>
            <a:r>
              <a:rPr lang="en-US" b="1" dirty="0" smtClean="0">
                <a:solidFill>
                  <a:schemeClr val="bg1"/>
                </a:solidFill>
              </a:rPr>
              <a:t>Alicia Machado Controversy</a:t>
            </a:r>
            <a:endParaRPr lang="en-US" b="1" dirty="0">
              <a:solidFill>
                <a:schemeClr val="bg1"/>
              </a:solidFill>
            </a:endParaRPr>
          </a:p>
        </p:txBody>
      </p:sp>
      <p:sp>
        <p:nvSpPr>
          <p:cNvPr id="5" name="TextBox 4"/>
          <p:cNvSpPr txBox="1"/>
          <p:nvPr/>
        </p:nvSpPr>
        <p:spPr>
          <a:xfrm>
            <a:off x="5181600" y="1121152"/>
            <a:ext cx="3581400" cy="5324535"/>
          </a:xfrm>
          <a:prstGeom prst="rect">
            <a:avLst/>
          </a:prstGeom>
          <a:noFill/>
        </p:spPr>
        <p:txBody>
          <a:bodyPr wrap="square" rtlCol="0">
            <a:spAutoFit/>
          </a:bodyPr>
          <a:lstStyle/>
          <a:p>
            <a:pPr>
              <a:spcBef>
                <a:spcPts val="1200"/>
              </a:spcBef>
            </a:pPr>
            <a:r>
              <a:rPr lang="en-US" sz="1600" dirty="0" smtClean="0"/>
              <a:t>In the 1</a:t>
            </a:r>
            <a:r>
              <a:rPr lang="en-US" sz="1600" baseline="30000" dirty="0" smtClean="0"/>
              <a:t>st</a:t>
            </a:r>
            <a:r>
              <a:rPr lang="en-US" sz="1600" dirty="0" smtClean="0"/>
              <a:t> presidential debate (9/26/2016), Hillary Clinton brought out Donald Trump’s comments about the 1996 Miss Universe pageant winner, Alicia Machado.  At that time, Trump called Miss Machado “Miss Piggy,” “Miss Housekeeping,” “Miss Eating Machine.”</a:t>
            </a:r>
          </a:p>
          <a:p>
            <a:pPr>
              <a:spcBef>
                <a:spcPts val="1200"/>
              </a:spcBef>
            </a:pPr>
            <a:r>
              <a:rPr lang="en-US" sz="1600" dirty="0" smtClean="0"/>
              <a:t>In the days that followed, Trump engaged the debate, defending his comments from 20 years earlier, back when he ran the Miss Universe Pageant.</a:t>
            </a:r>
          </a:p>
          <a:p>
            <a:pPr>
              <a:spcBef>
                <a:spcPts val="1200"/>
              </a:spcBef>
            </a:pPr>
            <a:r>
              <a:rPr lang="en-US" sz="1600" dirty="0" smtClean="0"/>
              <a:t>Hillary Clinton hoped that Trump’s “</a:t>
            </a:r>
            <a:r>
              <a:rPr lang="en-US" sz="1600" dirty="0" err="1" smtClean="0"/>
              <a:t>misogany</a:t>
            </a:r>
            <a:r>
              <a:rPr lang="en-US" sz="1600" dirty="0" smtClean="0"/>
              <a:t>” (disrespecting women) and “body shaming” comments about women would turn off women generally, and result in a lopsided vote by women for Hillary on Election Day</a:t>
            </a:r>
            <a:endParaRPr lang="en-US" sz="1600" dirty="0"/>
          </a:p>
        </p:txBody>
      </p:sp>
      <p:pic>
        <p:nvPicPr>
          <p:cNvPr id="6" name="Picture 5"/>
          <p:cNvPicPr>
            <a:picLocks noChangeAspect="1"/>
          </p:cNvPicPr>
          <p:nvPr/>
        </p:nvPicPr>
        <p:blipFill>
          <a:blip r:embed="rId3"/>
          <a:stretch>
            <a:fillRect/>
          </a:stretch>
        </p:blipFill>
        <p:spPr>
          <a:xfrm>
            <a:off x="626587" y="1591081"/>
            <a:ext cx="4254085" cy="2406182"/>
          </a:xfrm>
          <a:prstGeom prst="rect">
            <a:avLst/>
          </a:prstGeom>
        </p:spPr>
      </p:pic>
      <p:pic>
        <p:nvPicPr>
          <p:cNvPr id="7" name="Picture 6"/>
          <p:cNvPicPr>
            <a:picLocks noChangeAspect="1"/>
          </p:cNvPicPr>
          <p:nvPr/>
        </p:nvPicPr>
        <p:blipFill>
          <a:blip r:embed="rId4"/>
          <a:stretch>
            <a:fillRect/>
          </a:stretch>
        </p:blipFill>
        <p:spPr>
          <a:xfrm>
            <a:off x="626587" y="3997263"/>
            <a:ext cx="4246073" cy="2362200"/>
          </a:xfrm>
          <a:prstGeom prst="rect">
            <a:avLst/>
          </a:prstGeom>
        </p:spPr>
      </p:pic>
    </p:spTree>
    <p:extLst>
      <p:ext uri="{BB962C8B-B14F-4D97-AF65-F5344CB8AC3E}">
        <p14:creationId xmlns:p14="http://schemas.microsoft.com/office/powerpoint/2010/main" val="2810888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382000" cy="892552"/>
          </a:xfrm>
          <a:prstGeom prst="rect">
            <a:avLst/>
          </a:prstGeom>
          <a:noFill/>
        </p:spPr>
        <p:txBody>
          <a:bodyPr wrap="square" rtlCol="0">
            <a:spAutoFit/>
          </a:bodyPr>
          <a:lstStyle/>
          <a:p>
            <a:r>
              <a:rPr lang="en-US" sz="3200" b="1" dirty="0" smtClean="0">
                <a:solidFill>
                  <a:schemeClr val="accent1"/>
                </a:solidFill>
              </a:rPr>
              <a:t>Trump’s Controversial Rhetoric</a:t>
            </a:r>
          </a:p>
          <a:p>
            <a:r>
              <a:rPr lang="en-US" sz="2000" b="1" dirty="0" smtClean="0">
                <a:solidFill>
                  <a:schemeClr val="accent1"/>
                </a:solidFill>
              </a:rPr>
              <a:t>Vulgar Comments about the Female Anatomy</a:t>
            </a:r>
            <a:endParaRPr lang="en-US" sz="2000" b="1" dirty="0">
              <a:solidFill>
                <a:schemeClr val="accent1"/>
              </a:solidFill>
            </a:endParaRPr>
          </a:p>
        </p:txBody>
      </p:sp>
      <p:sp>
        <p:nvSpPr>
          <p:cNvPr id="5" name="TextBox 4"/>
          <p:cNvSpPr txBox="1"/>
          <p:nvPr/>
        </p:nvSpPr>
        <p:spPr>
          <a:xfrm>
            <a:off x="5029200" y="1194445"/>
            <a:ext cx="3886200" cy="5232202"/>
          </a:xfrm>
          <a:prstGeom prst="rect">
            <a:avLst/>
          </a:prstGeom>
          <a:noFill/>
        </p:spPr>
        <p:txBody>
          <a:bodyPr wrap="square" rtlCol="0">
            <a:spAutoFit/>
          </a:bodyPr>
          <a:lstStyle/>
          <a:p>
            <a:pPr>
              <a:spcBef>
                <a:spcPts val="1200"/>
              </a:spcBef>
            </a:pPr>
            <a:r>
              <a:rPr lang="en-US" sz="1600" dirty="0" smtClean="0"/>
              <a:t>Just 2 days prior to the 2</a:t>
            </a:r>
            <a:r>
              <a:rPr lang="en-US" sz="1600" baseline="30000" dirty="0" smtClean="0"/>
              <a:t>nd</a:t>
            </a:r>
            <a:r>
              <a:rPr lang="en-US" sz="1600" dirty="0" smtClean="0"/>
              <a:t> presidential debate (Oct. 7 2016), the Washington Post released a 2005 audio/video tape, on which Donald Trump bragged about how his celebrity status enables him to make sexual advances on women…and get away with it.</a:t>
            </a:r>
          </a:p>
          <a:p>
            <a:pPr>
              <a:spcBef>
                <a:spcPts val="1200"/>
              </a:spcBef>
            </a:pPr>
            <a:r>
              <a:rPr lang="en-US" sz="1600" dirty="0" smtClean="0"/>
              <a:t>Trump’s harshest critics described his comments on the audio as an admission of “sexual assault,” a serious crime</a:t>
            </a:r>
          </a:p>
          <a:p>
            <a:pPr>
              <a:spcBef>
                <a:spcPts val="1200"/>
              </a:spcBef>
            </a:pPr>
            <a:r>
              <a:rPr lang="en-US" sz="1600" dirty="0" smtClean="0"/>
              <a:t>Again, dozens of Republican leaders condemned Trump’s comments, some calling for Trump to withdraw from the campaign</a:t>
            </a:r>
          </a:p>
          <a:p>
            <a:pPr>
              <a:spcBef>
                <a:spcPts val="1200"/>
              </a:spcBef>
            </a:pPr>
            <a:r>
              <a:rPr lang="en-US" sz="1600" dirty="0" smtClean="0"/>
              <a:t>In the days that followed, 12 women eventually went public with accusations that Donald Trump had made inappropriate sexual advances against them</a:t>
            </a:r>
          </a:p>
        </p:txBody>
      </p:sp>
      <p:sp>
        <p:nvSpPr>
          <p:cNvPr id="10" name="TextBox 9"/>
          <p:cNvSpPr txBox="1"/>
          <p:nvPr/>
        </p:nvSpPr>
        <p:spPr>
          <a:xfrm>
            <a:off x="761123" y="1209193"/>
            <a:ext cx="3869871" cy="369332"/>
          </a:xfrm>
          <a:prstGeom prst="rect">
            <a:avLst/>
          </a:prstGeom>
          <a:solidFill>
            <a:schemeClr val="tx1"/>
          </a:solidFill>
        </p:spPr>
        <p:txBody>
          <a:bodyPr wrap="square" rtlCol="0">
            <a:spAutoFit/>
          </a:bodyPr>
          <a:lstStyle/>
          <a:p>
            <a:pPr algn="ctr"/>
            <a:r>
              <a:rPr lang="en-US" b="1" dirty="0" smtClean="0">
                <a:solidFill>
                  <a:schemeClr val="bg1"/>
                </a:solidFill>
              </a:rPr>
              <a:t>Access Hollywood Tape (2005)</a:t>
            </a:r>
            <a:endParaRPr lang="en-US" b="1" dirty="0">
              <a:solidFill>
                <a:schemeClr val="bg1"/>
              </a:solidFill>
            </a:endParaRPr>
          </a:p>
        </p:txBody>
      </p:sp>
      <p:pic>
        <p:nvPicPr>
          <p:cNvPr id="3" name="Picture 2"/>
          <p:cNvPicPr>
            <a:picLocks noChangeAspect="1"/>
          </p:cNvPicPr>
          <p:nvPr/>
        </p:nvPicPr>
        <p:blipFill>
          <a:blip r:embed="rId3"/>
          <a:stretch>
            <a:fillRect/>
          </a:stretch>
        </p:blipFill>
        <p:spPr>
          <a:xfrm>
            <a:off x="381000" y="4180527"/>
            <a:ext cx="4447463" cy="2514600"/>
          </a:xfrm>
          <a:prstGeom prst="rect">
            <a:avLst/>
          </a:prstGeom>
        </p:spPr>
      </p:pic>
      <p:pic>
        <p:nvPicPr>
          <p:cNvPr id="4" name="Picture 3"/>
          <p:cNvPicPr>
            <a:picLocks noChangeAspect="1"/>
          </p:cNvPicPr>
          <p:nvPr/>
        </p:nvPicPr>
        <p:blipFill>
          <a:blip r:embed="rId4"/>
          <a:stretch>
            <a:fillRect/>
          </a:stretch>
        </p:blipFill>
        <p:spPr>
          <a:xfrm>
            <a:off x="381000" y="1600200"/>
            <a:ext cx="4419600" cy="2504128"/>
          </a:xfrm>
          <a:prstGeom prst="rect">
            <a:avLst/>
          </a:prstGeom>
        </p:spPr>
      </p:pic>
    </p:spTree>
    <p:extLst>
      <p:ext uri="{BB962C8B-B14F-4D97-AF65-F5344CB8AC3E}">
        <p14:creationId xmlns:p14="http://schemas.microsoft.com/office/powerpoint/2010/main" val="21822980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382000" cy="892552"/>
          </a:xfrm>
          <a:prstGeom prst="rect">
            <a:avLst/>
          </a:prstGeom>
          <a:noFill/>
        </p:spPr>
        <p:txBody>
          <a:bodyPr wrap="square" rtlCol="0">
            <a:spAutoFit/>
          </a:bodyPr>
          <a:lstStyle/>
          <a:p>
            <a:r>
              <a:rPr lang="en-US" sz="3200" b="1" dirty="0" smtClean="0">
                <a:solidFill>
                  <a:schemeClr val="accent1"/>
                </a:solidFill>
              </a:rPr>
              <a:t>Would Trump Accept Election Results?</a:t>
            </a:r>
          </a:p>
          <a:p>
            <a:r>
              <a:rPr lang="en-US" sz="2000" b="1" dirty="0" smtClean="0">
                <a:solidFill>
                  <a:schemeClr val="accent1"/>
                </a:solidFill>
              </a:rPr>
              <a:t>Transfer of Power:  A Pillar of American Democracy</a:t>
            </a:r>
            <a:endParaRPr lang="en-US" sz="2000" b="1" dirty="0">
              <a:solidFill>
                <a:schemeClr val="accent1"/>
              </a:solidFill>
            </a:endParaRPr>
          </a:p>
        </p:txBody>
      </p:sp>
      <p:sp>
        <p:nvSpPr>
          <p:cNvPr id="5" name="TextBox 4"/>
          <p:cNvSpPr txBox="1"/>
          <p:nvPr/>
        </p:nvSpPr>
        <p:spPr>
          <a:xfrm>
            <a:off x="5029200" y="1194445"/>
            <a:ext cx="3886200" cy="4985980"/>
          </a:xfrm>
          <a:prstGeom prst="rect">
            <a:avLst/>
          </a:prstGeom>
          <a:noFill/>
        </p:spPr>
        <p:txBody>
          <a:bodyPr wrap="square" rtlCol="0">
            <a:spAutoFit/>
          </a:bodyPr>
          <a:lstStyle/>
          <a:p>
            <a:pPr>
              <a:spcBef>
                <a:spcPts val="1200"/>
              </a:spcBef>
            </a:pPr>
            <a:r>
              <a:rPr lang="en-US" sz="1600" dirty="0" smtClean="0"/>
              <a:t>In the 3</a:t>
            </a:r>
            <a:r>
              <a:rPr lang="en-US" sz="1600" baseline="30000" dirty="0" smtClean="0"/>
              <a:t>rd</a:t>
            </a:r>
            <a:r>
              <a:rPr lang="en-US" sz="1600" dirty="0" smtClean="0"/>
              <a:t> Presidential Debate on Oct. 19, 2016, 3 weeks before Election Day (2016), Trump was asked if he would accept the election results, if he lost.  His response, “I’ll tell you at the time…I will keep you in suspense.”</a:t>
            </a:r>
          </a:p>
          <a:p>
            <a:pPr>
              <a:spcBef>
                <a:spcPts val="1200"/>
              </a:spcBef>
            </a:pPr>
            <a:r>
              <a:rPr lang="en-US" sz="1600" dirty="0" smtClean="0"/>
              <a:t>Being behind in the polls, Trump had been campaigning that the election was “rigged,” that the pollsters and media were against him, trying to boost Hillary’s chances of victory</a:t>
            </a:r>
          </a:p>
          <a:p>
            <a:pPr>
              <a:spcBef>
                <a:spcPts val="1200"/>
              </a:spcBef>
            </a:pPr>
            <a:r>
              <a:rPr lang="en-US" sz="1600" dirty="0" smtClean="0"/>
              <a:t>Hillary used the opportunity to allege that Trump really didn’t support democracy, given that elections are a fundamental pillar of a democracy</a:t>
            </a:r>
          </a:p>
          <a:p>
            <a:pPr>
              <a:spcBef>
                <a:spcPts val="1200"/>
              </a:spcBef>
            </a:pPr>
            <a:r>
              <a:rPr lang="en-US" sz="1600" dirty="0" smtClean="0"/>
              <a:t>Hillary hoped to win votes by labeling Trump a dictator at heart, one who was admiring of </a:t>
            </a:r>
            <a:r>
              <a:rPr lang="en-US" sz="1600" dirty="0" err="1" smtClean="0"/>
              <a:t>Vladmir</a:t>
            </a:r>
            <a:r>
              <a:rPr lang="en-US" sz="1600" dirty="0" smtClean="0"/>
              <a:t> Putin (Russia)</a:t>
            </a:r>
          </a:p>
        </p:txBody>
      </p:sp>
      <p:sp>
        <p:nvSpPr>
          <p:cNvPr id="10" name="TextBox 9"/>
          <p:cNvSpPr txBox="1"/>
          <p:nvPr/>
        </p:nvSpPr>
        <p:spPr>
          <a:xfrm>
            <a:off x="682534" y="1194445"/>
            <a:ext cx="3869871" cy="369332"/>
          </a:xfrm>
          <a:prstGeom prst="rect">
            <a:avLst/>
          </a:prstGeom>
          <a:solidFill>
            <a:schemeClr val="tx1"/>
          </a:solidFill>
        </p:spPr>
        <p:txBody>
          <a:bodyPr wrap="square" rtlCol="0">
            <a:spAutoFit/>
          </a:bodyPr>
          <a:lstStyle/>
          <a:p>
            <a:pPr algn="ctr"/>
            <a:r>
              <a:rPr lang="en-US" b="1" dirty="0" smtClean="0">
                <a:solidFill>
                  <a:schemeClr val="bg1"/>
                </a:solidFill>
              </a:rPr>
              <a:t>3</a:t>
            </a:r>
            <a:r>
              <a:rPr lang="en-US" b="1" baseline="30000" dirty="0" smtClean="0">
                <a:solidFill>
                  <a:schemeClr val="bg1"/>
                </a:solidFill>
              </a:rPr>
              <a:t>rd</a:t>
            </a:r>
            <a:r>
              <a:rPr lang="en-US" b="1" dirty="0" smtClean="0">
                <a:solidFill>
                  <a:schemeClr val="bg1"/>
                </a:solidFill>
              </a:rPr>
              <a:t> Presidential Debate </a:t>
            </a:r>
            <a:endParaRPr lang="en-US" b="1"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70" y="3581400"/>
            <a:ext cx="4572000" cy="2286000"/>
          </a:xfrm>
          <a:prstGeom prst="rect">
            <a:avLst/>
          </a:prstGeom>
        </p:spPr>
      </p:pic>
      <p:sp>
        <p:nvSpPr>
          <p:cNvPr id="8" name="TextBox 7"/>
          <p:cNvSpPr txBox="1"/>
          <p:nvPr/>
        </p:nvSpPr>
        <p:spPr>
          <a:xfrm>
            <a:off x="388620" y="1695425"/>
            <a:ext cx="4591050" cy="1754326"/>
          </a:xfrm>
          <a:prstGeom prst="rect">
            <a:avLst/>
          </a:prstGeom>
          <a:solidFill>
            <a:schemeClr val="accent2">
              <a:lumMod val="20000"/>
              <a:lumOff val="80000"/>
            </a:schemeClr>
          </a:solidFill>
        </p:spPr>
        <p:txBody>
          <a:bodyPr wrap="square" rtlCol="0">
            <a:spAutoFit/>
          </a:bodyPr>
          <a:lstStyle/>
          <a:p>
            <a:r>
              <a:rPr lang="en-US" dirty="0" smtClean="0"/>
              <a:t>Trump refused to say he would accept the results of the election in the 3</a:t>
            </a:r>
            <a:r>
              <a:rPr lang="en-US" baseline="30000" dirty="0" smtClean="0"/>
              <a:t>rd</a:t>
            </a:r>
            <a:r>
              <a:rPr lang="en-US" dirty="0" smtClean="0"/>
              <a:t> Presidential Debate.  Hillary Clinton attacked Trump for being too authoritarian, for being against a fundamental pillar of democracy (elections)</a:t>
            </a:r>
            <a:endParaRPr lang="en-US" dirty="0"/>
          </a:p>
        </p:txBody>
      </p:sp>
    </p:spTree>
    <p:extLst>
      <p:ext uri="{BB962C8B-B14F-4D97-AF65-F5344CB8AC3E}">
        <p14:creationId xmlns:p14="http://schemas.microsoft.com/office/powerpoint/2010/main" val="30467632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534400" cy="892552"/>
          </a:xfrm>
          <a:prstGeom prst="rect">
            <a:avLst/>
          </a:prstGeom>
          <a:noFill/>
        </p:spPr>
        <p:txBody>
          <a:bodyPr wrap="square" rtlCol="0">
            <a:spAutoFit/>
          </a:bodyPr>
          <a:lstStyle/>
          <a:p>
            <a:r>
              <a:rPr lang="en-US" sz="3200" b="1" dirty="0" smtClean="0">
                <a:solidFill>
                  <a:schemeClr val="accent1"/>
                </a:solidFill>
              </a:rPr>
              <a:t>DNC &amp; Clinton Foundation Corruption</a:t>
            </a:r>
            <a:endParaRPr lang="en-US" sz="2000" b="1" dirty="0">
              <a:solidFill>
                <a:schemeClr val="accent1"/>
              </a:solidFill>
            </a:endParaRPr>
          </a:p>
          <a:p>
            <a:r>
              <a:rPr lang="en-US" sz="2000" b="1" dirty="0" smtClean="0">
                <a:solidFill>
                  <a:schemeClr val="accent1"/>
                </a:solidFill>
              </a:rPr>
              <a:t>Hacked Emails from DNC and Clinton Campaign</a:t>
            </a:r>
          </a:p>
        </p:txBody>
      </p:sp>
      <p:sp>
        <p:nvSpPr>
          <p:cNvPr id="5" name="TextBox 4"/>
          <p:cNvSpPr txBox="1"/>
          <p:nvPr/>
        </p:nvSpPr>
        <p:spPr>
          <a:xfrm>
            <a:off x="5282380" y="1255636"/>
            <a:ext cx="3556820" cy="4924425"/>
          </a:xfrm>
          <a:prstGeom prst="rect">
            <a:avLst/>
          </a:prstGeom>
          <a:noFill/>
        </p:spPr>
        <p:txBody>
          <a:bodyPr wrap="square" rtlCol="0">
            <a:spAutoFit/>
          </a:bodyPr>
          <a:lstStyle/>
          <a:p>
            <a:pPr>
              <a:spcBef>
                <a:spcPts val="1200"/>
              </a:spcBef>
            </a:pPr>
            <a:r>
              <a:rPr lang="en-US" sz="1400" dirty="0" smtClean="0"/>
              <a:t>In August (2016), </a:t>
            </a:r>
            <a:r>
              <a:rPr lang="en-US" sz="1400" dirty="0" err="1" smtClean="0"/>
              <a:t>Wikileaks</a:t>
            </a:r>
            <a:r>
              <a:rPr lang="en-US" sz="1400" dirty="0" smtClean="0"/>
              <a:t> released hacked emails from the Democratic National Committee (DNC) revealing collusion between the DNC and Hillary Clinton campaign against Bernie Sanders during the Democratic primaries</a:t>
            </a:r>
          </a:p>
          <a:p>
            <a:pPr>
              <a:spcBef>
                <a:spcPts val="1200"/>
              </a:spcBef>
            </a:pPr>
            <a:r>
              <a:rPr lang="en-US" sz="1400" dirty="0" smtClean="0"/>
              <a:t>In October (2016), </a:t>
            </a:r>
            <a:r>
              <a:rPr lang="en-US" sz="1400" dirty="0" err="1" smtClean="0"/>
              <a:t>Wikileaks</a:t>
            </a:r>
            <a:r>
              <a:rPr lang="en-US" sz="1400" dirty="0" smtClean="0"/>
              <a:t> released hacked emails from John Podesta, Hillary Clinton’s campaign chairman, revealing that Hillary had solicited a $12 million donation from the King of Morocco in exchange for her making a keynote address at a Clinton Foundation event in Morocco</a:t>
            </a:r>
          </a:p>
          <a:p>
            <a:pPr>
              <a:spcBef>
                <a:spcPts val="1200"/>
              </a:spcBef>
            </a:pPr>
            <a:r>
              <a:rPr lang="en-US" sz="1400" dirty="0" smtClean="0"/>
              <a:t>Also, in October (2016), </a:t>
            </a:r>
            <a:r>
              <a:rPr lang="en-US" sz="1400" dirty="0" err="1" smtClean="0"/>
              <a:t>Wikileaks</a:t>
            </a:r>
            <a:r>
              <a:rPr lang="en-US" sz="1400" dirty="0" smtClean="0"/>
              <a:t> released an internal memo at The Clinton Foundation, revealing that Bill Clinton had personally profited from money and favors paid to him for speeches and access, in his official capacity at the Clinton Foundation, which if true, would be a violation of U.S. charity laws</a:t>
            </a:r>
          </a:p>
        </p:txBody>
      </p:sp>
      <p:sp>
        <p:nvSpPr>
          <p:cNvPr id="9" name="TextBox 8"/>
          <p:cNvSpPr txBox="1"/>
          <p:nvPr/>
        </p:nvSpPr>
        <p:spPr>
          <a:xfrm>
            <a:off x="424540" y="1752600"/>
            <a:ext cx="4757059" cy="1754326"/>
          </a:xfrm>
          <a:prstGeom prst="rect">
            <a:avLst/>
          </a:prstGeom>
          <a:solidFill>
            <a:schemeClr val="accent2">
              <a:lumMod val="20000"/>
              <a:lumOff val="80000"/>
            </a:schemeClr>
          </a:solidFill>
        </p:spPr>
        <p:txBody>
          <a:bodyPr wrap="square" rtlCol="0">
            <a:spAutoFit/>
          </a:bodyPr>
          <a:lstStyle/>
          <a:p>
            <a:r>
              <a:rPr lang="en-US" dirty="0" smtClean="0"/>
              <a:t>WikiLeaks Founder, Julian Assange, dropped a number of bombshells throughout the 2016 presidential campaign, revealing DNC internal emails, Clinton campaign internal emails, as well as memos internal to The Clinton Foundation</a:t>
            </a:r>
            <a:endParaRPr lang="en-US" dirty="0"/>
          </a:p>
        </p:txBody>
      </p:sp>
      <p:sp>
        <p:nvSpPr>
          <p:cNvPr id="10" name="TextBox 9"/>
          <p:cNvSpPr txBox="1"/>
          <p:nvPr/>
        </p:nvSpPr>
        <p:spPr>
          <a:xfrm>
            <a:off x="426999" y="1307068"/>
            <a:ext cx="4757059" cy="369332"/>
          </a:xfrm>
          <a:prstGeom prst="rect">
            <a:avLst/>
          </a:prstGeom>
          <a:solidFill>
            <a:schemeClr val="tx1"/>
          </a:solidFill>
        </p:spPr>
        <p:txBody>
          <a:bodyPr wrap="square" rtlCol="0">
            <a:spAutoFit/>
          </a:bodyPr>
          <a:lstStyle/>
          <a:p>
            <a:pPr algn="ctr"/>
            <a:r>
              <a:rPr lang="en-US" b="1" dirty="0" smtClean="0">
                <a:solidFill>
                  <a:schemeClr val="bg1"/>
                </a:solidFill>
              </a:rPr>
              <a:t>WikiLeaks Targeting Clinton</a:t>
            </a:r>
            <a:endParaRPr lang="en-US" b="1" dirty="0">
              <a:solidFill>
                <a:schemeClr val="bg1"/>
              </a:solidFill>
            </a:endParaRPr>
          </a:p>
        </p:txBody>
      </p:sp>
      <p:pic>
        <p:nvPicPr>
          <p:cNvPr id="4" name="Picture 3"/>
          <p:cNvPicPr>
            <a:picLocks noChangeAspect="1"/>
          </p:cNvPicPr>
          <p:nvPr/>
        </p:nvPicPr>
        <p:blipFill>
          <a:blip r:embed="rId3"/>
          <a:stretch>
            <a:fillRect/>
          </a:stretch>
        </p:blipFill>
        <p:spPr>
          <a:xfrm>
            <a:off x="424539" y="3618938"/>
            <a:ext cx="4727025" cy="2629461"/>
          </a:xfrm>
          <a:prstGeom prst="rect">
            <a:avLst/>
          </a:prstGeom>
        </p:spPr>
      </p:pic>
    </p:spTree>
    <p:extLst>
      <p:ext uri="{BB962C8B-B14F-4D97-AF65-F5344CB8AC3E}">
        <p14:creationId xmlns:p14="http://schemas.microsoft.com/office/powerpoint/2010/main" val="16696349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382000" cy="892552"/>
          </a:xfrm>
          <a:prstGeom prst="rect">
            <a:avLst/>
          </a:prstGeom>
          <a:noFill/>
        </p:spPr>
        <p:txBody>
          <a:bodyPr wrap="square" rtlCol="0">
            <a:spAutoFit/>
          </a:bodyPr>
          <a:lstStyle/>
          <a:p>
            <a:r>
              <a:rPr lang="en-US" sz="3200" b="1" dirty="0" smtClean="0">
                <a:solidFill>
                  <a:schemeClr val="accent1"/>
                </a:solidFill>
              </a:rPr>
              <a:t>Hillary Clinton’s Private Email Server</a:t>
            </a:r>
          </a:p>
          <a:p>
            <a:r>
              <a:rPr lang="en-US" sz="2000" b="1" dirty="0" smtClean="0">
                <a:solidFill>
                  <a:schemeClr val="accent1"/>
                </a:solidFill>
              </a:rPr>
              <a:t>Last-Minute Surprise:  2</a:t>
            </a:r>
            <a:r>
              <a:rPr lang="en-US" sz="2000" b="1" baseline="30000" dirty="0" smtClean="0">
                <a:solidFill>
                  <a:schemeClr val="accent1"/>
                </a:solidFill>
              </a:rPr>
              <a:t>nd</a:t>
            </a:r>
            <a:r>
              <a:rPr lang="en-US" sz="2000" b="1" dirty="0" smtClean="0">
                <a:solidFill>
                  <a:schemeClr val="accent1"/>
                </a:solidFill>
              </a:rPr>
              <a:t> FBI Investigation</a:t>
            </a:r>
            <a:endParaRPr lang="en-US" sz="2000" b="1" dirty="0">
              <a:solidFill>
                <a:schemeClr val="accent1"/>
              </a:solidFill>
            </a:endParaRPr>
          </a:p>
        </p:txBody>
      </p:sp>
      <p:sp>
        <p:nvSpPr>
          <p:cNvPr id="5" name="TextBox 4"/>
          <p:cNvSpPr txBox="1"/>
          <p:nvPr/>
        </p:nvSpPr>
        <p:spPr>
          <a:xfrm>
            <a:off x="5206180" y="1165337"/>
            <a:ext cx="3785420" cy="5232202"/>
          </a:xfrm>
          <a:prstGeom prst="rect">
            <a:avLst/>
          </a:prstGeom>
          <a:noFill/>
        </p:spPr>
        <p:txBody>
          <a:bodyPr wrap="square" rtlCol="0">
            <a:spAutoFit/>
          </a:bodyPr>
          <a:lstStyle/>
          <a:p>
            <a:pPr>
              <a:spcBef>
                <a:spcPts val="1200"/>
              </a:spcBef>
            </a:pPr>
            <a:r>
              <a:rPr lang="en-US" sz="1600" dirty="0" smtClean="0"/>
              <a:t>The FBI investigated Hillary Clinton’s use of a private email server while she was Secretary of State (2009-13) for mishandling and potential violations of the law regarding classified (secret) material</a:t>
            </a:r>
          </a:p>
          <a:p>
            <a:pPr>
              <a:spcBef>
                <a:spcPts val="1200"/>
              </a:spcBef>
            </a:pPr>
            <a:r>
              <a:rPr lang="en-US" sz="1600" dirty="0" smtClean="0"/>
              <a:t>On July 5, 2016, prior to the major party conventions, FBI Director, James </a:t>
            </a:r>
            <a:r>
              <a:rPr lang="en-US" sz="1600" dirty="0" err="1" smtClean="0"/>
              <a:t>Comey</a:t>
            </a:r>
            <a:r>
              <a:rPr lang="en-US" sz="1600" dirty="0" smtClean="0"/>
              <a:t>, exonerated Clinton of any potential crimes</a:t>
            </a:r>
          </a:p>
          <a:p>
            <a:pPr>
              <a:spcBef>
                <a:spcPts val="1200"/>
              </a:spcBef>
            </a:pPr>
            <a:r>
              <a:rPr lang="en-US" sz="1600" dirty="0" smtClean="0"/>
              <a:t>On Oct. 28, 2016, just 11 days before Election Day (2016), FBI Director, James </a:t>
            </a:r>
            <a:r>
              <a:rPr lang="en-US" sz="1600" dirty="0" err="1" smtClean="0"/>
              <a:t>Comey</a:t>
            </a:r>
            <a:r>
              <a:rPr lang="en-US" sz="1600" dirty="0" smtClean="0"/>
              <a:t>, essentially reopened the investigation, after finding over 650,000 emails on a laptop seized during an unrelated investigation</a:t>
            </a:r>
          </a:p>
          <a:p>
            <a:pPr>
              <a:spcBef>
                <a:spcPts val="1200"/>
              </a:spcBef>
            </a:pPr>
            <a:r>
              <a:rPr lang="en-US" sz="1600" dirty="0" smtClean="0"/>
              <a:t>On Nov. 6, 2016, James </a:t>
            </a:r>
            <a:r>
              <a:rPr lang="en-US" sz="1600" dirty="0" err="1" smtClean="0"/>
              <a:t>Comey</a:t>
            </a:r>
            <a:r>
              <a:rPr lang="en-US" sz="1600" dirty="0" smtClean="0"/>
              <a:t> exonerated Hillary Clinton for a second time, just 2 days prior to the election</a:t>
            </a:r>
            <a:endParaRPr lang="en-US" sz="1600" dirty="0"/>
          </a:p>
        </p:txBody>
      </p:sp>
      <p:sp>
        <p:nvSpPr>
          <p:cNvPr id="9" name="TextBox 8"/>
          <p:cNvSpPr txBox="1"/>
          <p:nvPr/>
        </p:nvSpPr>
        <p:spPr>
          <a:xfrm>
            <a:off x="424540" y="1827074"/>
            <a:ext cx="4757059" cy="1754326"/>
          </a:xfrm>
          <a:prstGeom prst="rect">
            <a:avLst/>
          </a:prstGeom>
          <a:solidFill>
            <a:schemeClr val="accent2">
              <a:lumMod val="20000"/>
              <a:lumOff val="80000"/>
            </a:schemeClr>
          </a:solidFill>
        </p:spPr>
        <p:txBody>
          <a:bodyPr wrap="square" rtlCol="0">
            <a:spAutoFit/>
          </a:bodyPr>
          <a:lstStyle/>
          <a:p>
            <a:r>
              <a:rPr lang="en-US" dirty="0" smtClean="0"/>
              <a:t>The FBI Director (Jim </a:t>
            </a:r>
            <a:r>
              <a:rPr lang="en-US" dirty="0" err="1" smtClean="0"/>
              <a:t>Comey</a:t>
            </a:r>
            <a:r>
              <a:rPr lang="en-US" dirty="0" smtClean="0"/>
              <a:t>) dropped a “bombshell” last-minute surprise just 11 days prior to the presidential election, focusing the news cycle on Hillary Clinton’s duplicitous nature, breathing new life into the Trump campaign</a:t>
            </a:r>
            <a:endParaRPr lang="en-US" dirty="0"/>
          </a:p>
        </p:txBody>
      </p:sp>
      <p:sp>
        <p:nvSpPr>
          <p:cNvPr id="10" name="TextBox 9"/>
          <p:cNvSpPr txBox="1"/>
          <p:nvPr/>
        </p:nvSpPr>
        <p:spPr>
          <a:xfrm>
            <a:off x="426999" y="1307068"/>
            <a:ext cx="4757059" cy="369332"/>
          </a:xfrm>
          <a:prstGeom prst="rect">
            <a:avLst/>
          </a:prstGeom>
          <a:solidFill>
            <a:schemeClr val="tx1"/>
          </a:solidFill>
        </p:spPr>
        <p:txBody>
          <a:bodyPr wrap="square" rtlCol="0">
            <a:spAutoFit/>
          </a:bodyPr>
          <a:lstStyle/>
          <a:p>
            <a:pPr algn="ctr"/>
            <a:r>
              <a:rPr lang="en-US" b="1" dirty="0" smtClean="0">
                <a:solidFill>
                  <a:schemeClr val="bg1"/>
                </a:solidFill>
              </a:rPr>
              <a:t>Bombshell FBI Investigation</a:t>
            </a:r>
            <a:endParaRPr lang="en-US" b="1" dirty="0">
              <a:solidFill>
                <a:schemeClr val="bg1"/>
              </a:solidFill>
            </a:endParaRPr>
          </a:p>
        </p:txBody>
      </p:sp>
      <p:pic>
        <p:nvPicPr>
          <p:cNvPr id="3" name="Picture 2"/>
          <p:cNvPicPr>
            <a:picLocks noChangeAspect="1"/>
          </p:cNvPicPr>
          <p:nvPr/>
        </p:nvPicPr>
        <p:blipFill>
          <a:blip r:embed="rId3"/>
          <a:stretch>
            <a:fillRect/>
          </a:stretch>
        </p:blipFill>
        <p:spPr>
          <a:xfrm>
            <a:off x="576939" y="3733800"/>
            <a:ext cx="4452259" cy="2647070"/>
          </a:xfrm>
          <a:prstGeom prst="rect">
            <a:avLst/>
          </a:prstGeom>
        </p:spPr>
      </p:pic>
    </p:spTree>
    <p:extLst>
      <p:ext uri="{BB962C8B-B14F-4D97-AF65-F5344CB8AC3E}">
        <p14:creationId xmlns:p14="http://schemas.microsoft.com/office/powerpoint/2010/main" val="3658200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4"/>
          <p:cNvSpPr txBox="1">
            <a:spLocks noChangeArrowheads="1"/>
          </p:cNvSpPr>
          <p:nvPr/>
        </p:nvSpPr>
        <p:spPr bwMode="auto">
          <a:xfrm>
            <a:off x="470693" y="276206"/>
            <a:ext cx="82772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3600" b="1" dirty="0">
                <a:solidFill>
                  <a:schemeClr val="accent1"/>
                </a:solidFill>
              </a:rPr>
              <a:t>The </a:t>
            </a:r>
            <a:r>
              <a:rPr lang="en-US" altLang="en-US" sz="3600" b="1" dirty="0" smtClean="0">
                <a:solidFill>
                  <a:schemeClr val="accent1"/>
                </a:solidFill>
              </a:rPr>
              <a:t>2016 </a:t>
            </a:r>
            <a:r>
              <a:rPr lang="en-US" altLang="en-US" sz="3600" b="1" dirty="0">
                <a:solidFill>
                  <a:schemeClr val="accent1"/>
                </a:solidFill>
              </a:rPr>
              <a:t>Presidential Election</a:t>
            </a:r>
            <a:br>
              <a:rPr lang="en-US" altLang="en-US" sz="3600" b="1" dirty="0">
                <a:solidFill>
                  <a:schemeClr val="accent1"/>
                </a:solidFill>
              </a:rPr>
            </a:br>
            <a:r>
              <a:rPr lang="en-US" altLang="en-US" sz="2000" b="1" dirty="0">
                <a:solidFill>
                  <a:schemeClr val="accent1"/>
                </a:solidFill>
              </a:rPr>
              <a:t>The Results</a:t>
            </a:r>
          </a:p>
        </p:txBody>
      </p:sp>
      <p:sp>
        <p:nvSpPr>
          <p:cNvPr id="7" name="TextBox 6"/>
          <p:cNvSpPr txBox="1"/>
          <p:nvPr/>
        </p:nvSpPr>
        <p:spPr>
          <a:xfrm>
            <a:off x="5562600" y="2716212"/>
            <a:ext cx="3124200" cy="3170099"/>
          </a:xfrm>
          <a:prstGeom prst="rect">
            <a:avLst/>
          </a:prstGeom>
          <a:solidFill>
            <a:schemeClr val="bg1">
              <a:lumMod val="85000"/>
            </a:schemeClr>
          </a:solidFill>
          <a:ln>
            <a:noFill/>
          </a:ln>
        </p:spPr>
        <p:txBody>
          <a:bodyPr wrap="square">
            <a:spAutoFit/>
          </a:bodyPr>
          <a:lstStyle/>
          <a:p>
            <a:pPr>
              <a:spcBef>
                <a:spcPts val="600"/>
              </a:spcBef>
              <a:defRPr/>
            </a:pPr>
            <a:r>
              <a:rPr lang="en-US" sz="2000" dirty="0" smtClean="0"/>
              <a:t>270 electoral votes are needed to win a presidential election</a:t>
            </a:r>
            <a:br>
              <a:rPr lang="en-US" sz="2000" dirty="0" smtClean="0"/>
            </a:br>
            <a:r>
              <a:rPr lang="en-US" sz="2000" dirty="0" smtClean="0"/>
              <a:t/>
            </a:r>
            <a:br>
              <a:rPr lang="en-US" sz="2000" dirty="0" smtClean="0"/>
            </a:br>
            <a:r>
              <a:rPr lang="en-US" sz="2000" dirty="0" smtClean="0"/>
              <a:t>With 3 states still undecided two days after the election, Trump has won, flipping at least 4 states that Obama had won in 2012</a:t>
            </a:r>
          </a:p>
        </p:txBody>
      </p:sp>
      <p:pic>
        <p:nvPicPr>
          <p:cNvPr id="2" name="Picture 1"/>
          <p:cNvPicPr>
            <a:picLocks noChangeAspect="1"/>
          </p:cNvPicPr>
          <p:nvPr/>
        </p:nvPicPr>
        <p:blipFill>
          <a:blip r:embed="rId3"/>
          <a:stretch>
            <a:fillRect/>
          </a:stretch>
        </p:blipFill>
        <p:spPr>
          <a:xfrm>
            <a:off x="813592" y="1371600"/>
            <a:ext cx="7591425" cy="1181100"/>
          </a:xfrm>
          <a:prstGeom prst="rect">
            <a:avLst/>
          </a:prstGeom>
        </p:spPr>
      </p:pic>
      <p:pic>
        <p:nvPicPr>
          <p:cNvPr id="3" name="Picture 2"/>
          <p:cNvPicPr>
            <a:picLocks noChangeAspect="1"/>
          </p:cNvPicPr>
          <p:nvPr/>
        </p:nvPicPr>
        <p:blipFill>
          <a:blip r:embed="rId4"/>
          <a:stretch>
            <a:fillRect/>
          </a:stretch>
        </p:blipFill>
        <p:spPr>
          <a:xfrm>
            <a:off x="6705600" y="990600"/>
            <a:ext cx="1447800" cy="419100"/>
          </a:xfrm>
          <a:prstGeom prst="rect">
            <a:avLst/>
          </a:prstGeom>
        </p:spPr>
      </p:pic>
      <p:pic>
        <p:nvPicPr>
          <p:cNvPr id="5" name="Picture 4"/>
          <p:cNvPicPr>
            <a:picLocks noChangeAspect="1"/>
          </p:cNvPicPr>
          <p:nvPr/>
        </p:nvPicPr>
        <p:blipFill>
          <a:blip r:embed="rId5"/>
          <a:stretch>
            <a:fillRect/>
          </a:stretch>
        </p:blipFill>
        <p:spPr>
          <a:xfrm>
            <a:off x="779301" y="2716212"/>
            <a:ext cx="4582557" cy="3455988"/>
          </a:xfrm>
          <a:prstGeom prst="rect">
            <a:avLst/>
          </a:prstGeom>
        </p:spPr>
      </p:pic>
    </p:spTree>
    <p:extLst>
      <p:ext uri="{BB962C8B-B14F-4D97-AF65-F5344CB8AC3E}">
        <p14:creationId xmlns:p14="http://schemas.microsoft.com/office/powerpoint/2010/main" val="241226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2016 in Perspective</a:t>
            </a:r>
            <a:endParaRPr lang="en-US" dirty="0"/>
          </a:p>
        </p:txBody>
      </p:sp>
      <p:sp>
        <p:nvSpPr>
          <p:cNvPr id="3" name="Title 2"/>
          <p:cNvSpPr>
            <a:spLocks noGrp="1"/>
          </p:cNvSpPr>
          <p:nvPr>
            <p:ph type="title"/>
          </p:nvPr>
        </p:nvSpPr>
        <p:spPr/>
        <p:txBody>
          <a:bodyPr/>
          <a:lstStyle/>
          <a:p>
            <a:r>
              <a:rPr lang="en-US" dirty="0" smtClean="0"/>
              <a:t>Presidential Elections</a:t>
            </a:r>
            <a:endParaRPr lang="en-US" dirty="0"/>
          </a:p>
        </p:txBody>
      </p:sp>
    </p:spTree>
    <p:extLst>
      <p:ext uri="{BB962C8B-B14F-4D97-AF65-F5344CB8AC3E}">
        <p14:creationId xmlns:p14="http://schemas.microsoft.com/office/powerpoint/2010/main" val="291331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33400" y="1283299"/>
            <a:ext cx="4352925" cy="4495800"/>
          </a:xfrm>
          <a:prstGeom prst="rect">
            <a:avLst/>
          </a:prstGeom>
        </p:spPr>
      </p:pic>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smtClean="0">
                <a:solidFill>
                  <a:schemeClr val="accent1"/>
                </a:solidFill>
              </a:rPr>
              <a:t>2016 Presidential Candidates</a:t>
            </a:r>
          </a:p>
          <a:p>
            <a:r>
              <a:rPr lang="en-US" sz="2000" b="1" dirty="0" smtClean="0">
                <a:solidFill>
                  <a:schemeClr val="accent1"/>
                </a:solidFill>
              </a:rPr>
              <a:t>Voter Satisfaction in Perspective</a:t>
            </a:r>
            <a:endParaRPr lang="en-US" sz="2000" b="1" dirty="0">
              <a:solidFill>
                <a:schemeClr val="accent1"/>
              </a:solidFill>
            </a:endParaRPr>
          </a:p>
        </p:txBody>
      </p:sp>
      <p:sp>
        <p:nvSpPr>
          <p:cNvPr id="7" name="TextBox 6"/>
          <p:cNvSpPr txBox="1"/>
          <p:nvPr/>
        </p:nvSpPr>
        <p:spPr>
          <a:xfrm>
            <a:off x="5334000" y="1371600"/>
            <a:ext cx="3429000" cy="4524315"/>
          </a:xfrm>
          <a:prstGeom prst="rect">
            <a:avLst/>
          </a:prstGeom>
          <a:solidFill>
            <a:schemeClr val="bg2"/>
          </a:solidFill>
        </p:spPr>
        <p:txBody>
          <a:bodyPr wrap="square" rtlCol="0">
            <a:spAutoFit/>
          </a:bodyPr>
          <a:lstStyle/>
          <a:p>
            <a:r>
              <a:rPr lang="en-US" dirty="0" smtClean="0"/>
              <a:t>In June 2016, dissatisfaction with the candidates was high, when compared with past election cycles</a:t>
            </a:r>
          </a:p>
          <a:p>
            <a:endParaRPr lang="en-US" dirty="0"/>
          </a:p>
          <a:p>
            <a:r>
              <a:rPr lang="en-US" dirty="0" smtClean="0"/>
              <a:t>When voters are dissatisfied with both major candidates, turnout is usually low or 3</a:t>
            </a:r>
            <a:r>
              <a:rPr lang="en-US" baseline="30000" dirty="0" smtClean="0"/>
              <a:t>rd</a:t>
            </a:r>
            <a:r>
              <a:rPr lang="en-US" dirty="0" smtClean="0"/>
              <a:t> party candidates receive a higher % of the vote or both</a:t>
            </a:r>
          </a:p>
          <a:p>
            <a:endParaRPr lang="en-US" dirty="0"/>
          </a:p>
          <a:p>
            <a:r>
              <a:rPr lang="en-US" dirty="0" smtClean="0"/>
              <a:t>On Election Day 2016, there was a higher % of 3</a:t>
            </a:r>
            <a:r>
              <a:rPr lang="en-US" baseline="30000" dirty="0" smtClean="0"/>
              <a:t>rd</a:t>
            </a:r>
            <a:r>
              <a:rPr lang="en-US" dirty="0" smtClean="0"/>
              <a:t> party supporters and undecideds than in past elections dating back to 2000</a:t>
            </a:r>
            <a:endParaRPr lang="en-US" dirty="0"/>
          </a:p>
        </p:txBody>
      </p:sp>
    </p:spTree>
    <p:extLst>
      <p:ext uri="{BB962C8B-B14F-4D97-AF65-F5344CB8AC3E}">
        <p14:creationId xmlns:p14="http://schemas.microsoft.com/office/powerpoint/2010/main" val="235564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1295400"/>
            <a:ext cx="2743200" cy="4745904"/>
          </a:xfrm>
          <a:prstGeom prst="rect">
            <a:avLst/>
          </a:prstGeom>
        </p:spPr>
      </p:pic>
      <p:sp>
        <p:nvSpPr>
          <p:cNvPr id="5" name="TextBox 4"/>
          <p:cNvSpPr txBox="1"/>
          <p:nvPr/>
        </p:nvSpPr>
        <p:spPr>
          <a:xfrm>
            <a:off x="533400" y="228600"/>
            <a:ext cx="8077200" cy="892552"/>
          </a:xfrm>
          <a:prstGeom prst="rect">
            <a:avLst/>
          </a:prstGeom>
          <a:noFill/>
        </p:spPr>
        <p:txBody>
          <a:bodyPr wrap="square" rtlCol="0">
            <a:spAutoFit/>
          </a:bodyPr>
          <a:lstStyle/>
          <a:p>
            <a:r>
              <a:rPr lang="en-US" sz="3200" b="1" dirty="0" smtClean="0">
                <a:solidFill>
                  <a:schemeClr val="accent1"/>
                </a:solidFill>
              </a:rPr>
              <a:t>2016 Presidential Candidates</a:t>
            </a:r>
          </a:p>
          <a:p>
            <a:r>
              <a:rPr lang="en-US" sz="2000" b="1" dirty="0" smtClean="0">
                <a:solidFill>
                  <a:schemeClr val="accent1"/>
                </a:solidFill>
              </a:rPr>
              <a:t>Motivation for Voting</a:t>
            </a:r>
            <a:endParaRPr lang="en-US" sz="2000" b="1" dirty="0">
              <a:solidFill>
                <a:schemeClr val="accent1"/>
              </a:solidFill>
            </a:endParaRPr>
          </a:p>
        </p:txBody>
      </p:sp>
      <p:sp>
        <p:nvSpPr>
          <p:cNvPr id="6" name="TextBox 5"/>
          <p:cNvSpPr txBox="1"/>
          <p:nvPr/>
        </p:nvSpPr>
        <p:spPr>
          <a:xfrm>
            <a:off x="4267200" y="1404878"/>
            <a:ext cx="4038600" cy="3139321"/>
          </a:xfrm>
          <a:prstGeom prst="rect">
            <a:avLst/>
          </a:prstGeom>
          <a:solidFill>
            <a:schemeClr val="accent5">
              <a:lumMod val="20000"/>
              <a:lumOff val="80000"/>
            </a:schemeClr>
          </a:solidFill>
        </p:spPr>
        <p:txBody>
          <a:bodyPr wrap="square" rtlCol="0">
            <a:spAutoFit/>
          </a:bodyPr>
          <a:lstStyle/>
          <a:p>
            <a:r>
              <a:rPr lang="en-US" dirty="0" smtClean="0"/>
              <a:t>In June 2016, the motivation to vote against one of the major candidates was unusually strong, especially among </a:t>
            </a:r>
            <a:r>
              <a:rPr lang="en-US" dirty="0" smtClean="0"/>
              <a:t>Republicans</a:t>
            </a:r>
            <a:endParaRPr lang="en-US" dirty="0" smtClean="0"/>
          </a:p>
          <a:p>
            <a:endParaRPr lang="en-US" dirty="0"/>
          </a:p>
          <a:p>
            <a:r>
              <a:rPr lang="en-US" dirty="0" smtClean="0"/>
              <a:t>When the motivation to vote against is strong, it is an indication that each side is dissatisfied with their own candidate, i.e., Republicans are dissatisfied with Trump, Democrats are dissatisfied with Clinton</a:t>
            </a:r>
            <a:endParaRPr lang="en-US" dirty="0"/>
          </a:p>
        </p:txBody>
      </p:sp>
    </p:spTree>
    <p:extLst>
      <p:ext uri="{BB962C8B-B14F-4D97-AF65-F5344CB8AC3E}">
        <p14:creationId xmlns:p14="http://schemas.microsoft.com/office/powerpoint/2010/main" val="1131995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smtClean="0"/>
              <a:t>The Issues</a:t>
            </a:r>
            <a:endParaRPr lang="en-US" dirty="0"/>
          </a:p>
        </p:txBody>
      </p:sp>
    </p:spTree>
    <p:extLst>
      <p:ext uri="{BB962C8B-B14F-4D97-AF65-F5344CB8AC3E}">
        <p14:creationId xmlns:p14="http://schemas.microsoft.com/office/powerpoint/2010/main" val="1791688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1295400"/>
            <a:ext cx="4181475" cy="4695825"/>
          </a:xfrm>
          <a:prstGeom prst="rect">
            <a:avLst/>
          </a:prstGeom>
        </p:spPr>
      </p:pic>
      <p:sp>
        <p:nvSpPr>
          <p:cNvPr id="4" name="TextBox 3"/>
          <p:cNvSpPr txBox="1"/>
          <p:nvPr/>
        </p:nvSpPr>
        <p:spPr>
          <a:xfrm>
            <a:off x="533400" y="228600"/>
            <a:ext cx="8077200" cy="892552"/>
          </a:xfrm>
          <a:prstGeom prst="rect">
            <a:avLst/>
          </a:prstGeom>
          <a:noFill/>
        </p:spPr>
        <p:txBody>
          <a:bodyPr wrap="square" rtlCol="0">
            <a:spAutoFit/>
          </a:bodyPr>
          <a:lstStyle/>
          <a:p>
            <a:r>
              <a:rPr lang="en-US" sz="3200" b="1" dirty="0" smtClean="0">
                <a:solidFill>
                  <a:schemeClr val="accent1"/>
                </a:solidFill>
              </a:rPr>
              <a:t>2016 Presidential Candidates</a:t>
            </a:r>
          </a:p>
          <a:p>
            <a:r>
              <a:rPr lang="en-US" sz="2000" b="1" dirty="0" smtClean="0">
                <a:solidFill>
                  <a:schemeClr val="accent1"/>
                </a:solidFill>
              </a:rPr>
              <a:t>Pew Research:  Issue Advantage – Issue Disadvantage</a:t>
            </a:r>
            <a:endParaRPr lang="en-US" sz="2000" b="1" dirty="0">
              <a:solidFill>
                <a:schemeClr val="accent1"/>
              </a:solidFill>
            </a:endParaRPr>
          </a:p>
        </p:txBody>
      </p:sp>
      <p:sp>
        <p:nvSpPr>
          <p:cNvPr id="2" name="TextBox 1"/>
          <p:cNvSpPr txBox="1"/>
          <p:nvPr/>
        </p:nvSpPr>
        <p:spPr>
          <a:xfrm>
            <a:off x="4876800" y="1295400"/>
            <a:ext cx="3962400" cy="5078313"/>
          </a:xfrm>
          <a:prstGeom prst="rect">
            <a:avLst/>
          </a:prstGeom>
          <a:noFill/>
        </p:spPr>
        <p:txBody>
          <a:bodyPr wrap="square" rtlCol="0">
            <a:spAutoFit/>
          </a:bodyPr>
          <a:lstStyle/>
          <a:p>
            <a:r>
              <a:rPr lang="en-US" dirty="0" smtClean="0"/>
              <a:t>It matters which issues are relevant in a presidential election, for the list of relevant issues changes each election cycle</a:t>
            </a:r>
          </a:p>
          <a:p>
            <a:endParaRPr lang="en-US" dirty="0"/>
          </a:p>
          <a:p>
            <a:r>
              <a:rPr lang="en-US" dirty="0" smtClean="0"/>
              <a:t>In 2016, the valence issues dominated the election cycle, issues that involved each candidate’s character:  Is Trump too unstable in temperament to be president?  Is Hillary Clinton too corrupt and dishonest to be president?</a:t>
            </a:r>
          </a:p>
          <a:p>
            <a:endParaRPr lang="en-US" dirty="0"/>
          </a:p>
          <a:p>
            <a:r>
              <a:rPr lang="en-US" dirty="0" smtClean="0"/>
              <a:t>In 2016, Exit Polls suggest that the state of the economy was the top issue concern, and the Pew Research Center found that Trump had a 5% advantage on this issue</a:t>
            </a:r>
          </a:p>
        </p:txBody>
      </p:sp>
    </p:spTree>
    <p:extLst>
      <p:ext uri="{BB962C8B-B14F-4D97-AF65-F5344CB8AC3E}">
        <p14:creationId xmlns:p14="http://schemas.microsoft.com/office/powerpoint/2010/main" val="42559400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5.0.4.2251"/>
  <p:tag name="PPTVERSION" val="14"/>
  <p:tag name="TPOS" val="2"/>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4403</TotalTime>
  <Words>5806</Words>
  <Application>Microsoft Office PowerPoint</Application>
  <PresentationFormat>On-screen Show (4:3)</PresentationFormat>
  <Paragraphs>357</Paragraphs>
  <Slides>37</Slides>
  <Notes>26</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Civic</vt:lpstr>
      <vt:lpstr>The 2016 Presidential Election Campaign</vt:lpstr>
      <vt:lpstr>PowerPoint Presentation</vt:lpstr>
      <vt:lpstr>PowerPoint Presentation</vt:lpstr>
      <vt:lpstr>PowerPoint Presentation</vt:lpstr>
      <vt:lpstr>Presidential Elections</vt:lpstr>
      <vt:lpstr>PowerPoint Presentation</vt:lpstr>
      <vt:lpstr>PowerPoint Presentation</vt:lpstr>
      <vt:lpstr>The Issues</vt:lpstr>
      <vt:lpstr>PowerPoint Presentation</vt:lpstr>
      <vt:lpstr>PowerPoint Presentation</vt:lpstr>
      <vt:lpstr>Party Divisions</vt:lpstr>
      <vt:lpstr>PowerPoint Presentation</vt:lpstr>
      <vt:lpstr>PowerPoint Presentation</vt:lpstr>
      <vt:lpstr>Polling Data</vt:lpstr>
      <vt:lpstr>PowerPoint Presentation</vt:lpstr>
      <vt:lpstr>Polling Data</vt:lpstr>
      <vt:lpstr>PowerPoint Presentation</vt:lpstr>
      <vt:lpstr>PowerPoint Presentation</vt:lpstr>
      <vt:lpstr>PowerPoint Presentation</vt:lpstr>
      <vt:lpstr>PowerPoint Presentation</vt:lpstr>
      <vt:lpstr>PowerPoint Presentation</vt:lpstr>
      <vt:lpstr>PowerPoint Presentation</vt:lpstr>
      <vt:lpstr>Polling Data</vt:lpstr>
      <vt:lpstr>PowerPoint Presentation</vt:lpstr>
      <vt:lpstr>PowerPoint Presentation</vt:lpstr>
      <vt:lpstr>PowerPoint Presentation</vt:lpstr>
      <vt:lpstr>PowerPoint Presentation</vt:lpstr>
      <vt:lpstr>PowerPoint Presentation</vt:lpstr>
      <vt:lpstr>Campaign Fund-Raising</vt:lpstr>
      <vt:lpstr>PowerPoint Presentation</vt:lpstr>
      <vt:lpstr>Campaign Controversies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Clay</dc:creator>
  <cp:lastModifiedBy>clay_mcfaden</cp:lastModifiedBy>
  <cp:revision>243</cp:revision>
  <dcterms:created xsi:type="dcterms:W3CDTF">2012-08-27T13:10:02Z</dcterms:created>
  <dcterms:modified xsi:type="dcterms:W3CDTF">2016-11-27T01:47:28Z</dcterms:modified>
</cp:coreProperties>
</file>